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99"/>
  </p:notesMasterIdLst>
  <p:handoutMasterIdLst>
    <p:handoutMasterId r:id="rId100"/>
  </p:handoutMasterIdLst>
  <p:sldIdLst>
    <p:sldId id="256" r:id="rId4"/>
    <p:sldId id="257" r:id="rId5"/>
    <p:sldId id="258" r:id="rId6"/>
    <p:sldId id="382" r:id="rId7"/>
    <p:sldId id="259" r:id="rId8"/>
    <p:sldId id="260" r:id="rId9"/>
    <p:sldId id="262" r:id="rId10"/>
    <p:sldId id="261" r:id="rId11"/>
    <p:sldId id="263" r:id="rId12"/>
    <p:sldId id="264" r:id="rId13"/>
    <p:sldId id="265" r:id="rId14"/>
    <p:sldId id="266" r:id="rId15"/>
    <p:sldId id="269" r:id="rId16"/>
    <p:sldId id="270" r:id="rId17"/>
    <p:sldId id="271" r:id="rId18"/>
    <p:sldId id="272" r:id="rId19"/>
    <p:sldId id="273" r:id="rId20"/>
    <p:sldId id="274" r:id="rId21"/>
    <p:sldId id="275" r:id="rId22"/>
    <p:sldId id="276" r:id="rId23"/>
    <p:sldId id="277" r:id="rId24"/>
    <p:sldId id="278" r:id="rId25"/>
    <p:sldId id="280" r:id="rId26"/>
    <p:sldId id="281" r:id="rId27"/>
    <p:sldId id="340" r:id="rId28"/>
    <p:sldId id="283" r:id="rId29"/>
    <p:sldId id="384" r:id="rId30"/>
    <p:sldId id="385" r:id="rId31"/>
    <p:sldId id="383" r:id="rId32"/>
    <p:sldId id="284" r:id="rId33"/>
    <p:sldId id="285" r:id="rId34"/>
    <p:sldId id="341" r:id="rId35"/>
    <p:sldId id="342" r:id="rId36"/>
    <p:sldId id="343" r:id="rId37"/>
    <p:sldId id="344" r:id="rId38"/>
    <p:sldId id="345" r:id="rId39"/>
    <p:sldId id="346" r:id="rId40"/>
    <p:sldId id="347" r:id="rId41"/>
    <p:sldId id="387" r:id="rId42"/>
    <p:sldId id="349" r:id="rId43"/>
    <p:sldId id="388" r:id="rId44"/>
    <p:sldId id="386" r:id="rId45"/>
    <p:sldId id="351" r:id="rId46"/>
    <p:sldId id="353" r:id="rId47"/>
    <p:sldId id="352" r:id="rId48"/>
    <p:sldId id="354" r:id="rId49"/>
    <p:sldId id="355" r:id="rId50"/>
    <p:sldId id="356" r:id="rId51"/>
    <p:sldId id="357" r:id="rId52"/>
    <p:sldId id="358" r:id="rId53"/>
    <p:sldId id="359" r:id="rId54"/>
    <p:sldId id="360" r:id="rId55"/>
    <p:sldId id="361" r:id="rId56"/>
    <p:sldId id="362" r:id="rId57"/>
    <p:sldId id="389" r:id="rId58"/>
    <p:sldId id="363" r:id="rId59"/>
    <p:sldId id="364" r:id="rId60"/>
    <p:sldId id="365" r:id="rId61"/>
    <p:sldId id="366" r:id="rId62"/>
    <p:sldId id="367" r:id="rId63"/>
    <p:sldId id="390" r:id="rId64"/>
    <p:sldId id="369" r:id="rId65"/>
    <p:sldId id="370" r:id="rId66"/>
    <p:sldId id="371" r:id="rId67"/>
    <p:sldId id="409" r:id="rId68"/>
    <p:sldId id="372" r:id="rId69"/>
    <p:sldId id="373" r:id="rId70"/>
    <p:sldId id="374" r:id="rId71"/>
    <p:sldId id="375" r:id="rId72"/>
    <p:sldId id="377" r:id="rId73"/>
    <p:sldId id="391" r:id="rId74"/>
    <p:sldId id="376" r:id="rId75"/>
    <p:sldId id="378" r:id="rId76"/>
    <p:sldId id="379" r:id="rId77"/>
    <p:sldId id="380" r:id="rId78"/>
    <p:sldId id="392" r:id="rId79"/>
    <p:sldId id="393" r:id="rId80"/>
    <p:sldId id="394" r:id="rId81"/>
    <p:sldId id="395" r:id="rId82"/>
    <p:sldId id="396" r:id="rId83"/>
    <p:sldId id="397" r:id="rId84"/>
    <p:sldId id="398" r:id="rId85"/>
    <p:sldId id="400" r:id="rId86"/>
    <p:sldId id="401" r:id="rId87"/>
    <p:sldId id="402" r:id="rId88"/>
    <p:sldId id="403" r:id="rId89"/>
    <p:sldId id="405" r:id="rId90"/>
    <p:sldId id="406" r:id="rId91"/>
    <p:sldId id="407" r:id="rId92"/>
    <p:sldId id="408" r:id="rId93"/>
    <p:sldId id="335" r:id="rId94"/>
    <p:sldId id="404" r:id="rId95"/>
    <p:sldId id="337" r:id="rId96"/>
    <p:sldId id="338" r:id="rId97"/>
    <p:sldId id="339" r:id="rId9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0" autoAdjust="0"/>
    <p:restoredTop sz="94660"/>
  </p:normalViewPr>
  <p:slideViewPr>
    <p:cSldViewPr>
      <p:cViewPr varScale="1">
        <p:scale>
          <a:sx n="48" d="100"/>
          <a:sy n="48" d="100"/>
        </p:scale>
        <p:origin x="58" y="62"/>
      </p:cViewPr>
      <p:guideLst>
        <p:guide orient="horz" pos="2160"/>
        <p:guide pos="3840"/>
      </p:guideLst>
    </p:cSldViewPr>
  </p:slideViewPr>
  <p:notesTextViewPr>
    <p:cViewPr>
      <p:scale>
        <a:sx n="100" d="100"/>
        <a:sy n="100" d="100"/>
      </p:scale>
      <p:origin x="0" y="0"/>
    </p:cViewPr>
  </p:notesText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viewProps" Target="viewProp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tableStyles" Target="tableStyle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handoutMaster" Target="handoutMasters/handoutMaster1.xml"/><Relationship Id="rId105" Type="http://schemas.microsoft.com/office/2016/11/relationships/changesInfo" Target="changesInfos/changesInfo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 goel" userId="a5d2d9392ddacb4c" providerId="LiveId" clId="{DACD12A2-3B76-4203-A741-36C50A650119}"/>
    <pc:docChg chg="undo custSel modSld sldOrd">
      <pc:chgData name="Priya goel" userId="a5d2d9392ddacb4c" providerId="LiveId" clId="{DACD12A2-3B76-4203-A741-36C50A650119}" dt="2024-12-29T20:23:36.425" v="29" actId="14100"/>
      <pc:docMkLst>
        <pc:docMk/>
      </pc:docMkLst>
      <pc:sldChg chg="modSp mod">
        <pc:chgData name="Priya goel" userId="a5d2d9392ddacb4c" providerId="LiveId" clId="{DACD12A2-3B76-4203-A741-36C50A650119}" dt="2024-12-29T19:53:06.255" v="5" actId="21"/>
        <pc:sldMkLst>
          <pc:docMk/>
          <pc:sldMk cId="1244631847" sldId="361"/>
        </pc:sldMkLst>
        <pc:spChg chg="mod">
          <ac:chgData name="Priya goel" userId="a5d2d9392ddacb4c" providerId="LiveId" clId="{DACD12A2-3B76-4203-A741-36C50A650119}" dt="2024-12-29T19:53:06.255" v="5" actId="21"/>
          <ac:spMkLst>
            <pc:docMk/>
            <pc:sldMk cId="1244631847" sldId="361"/>
            <ac:spMk id="7" creationId="{4B378C60-FB79-EF3F-0B2F-B1F8462138F2}"/>
          </ac:spMkLst>
        </pc:spChg>
      </pc:sldChg>
      <pc:sldChg chg="modSp mod ord">
        <pc:chgData name="Priya goel" userId="a5d2d9392ddacb4c" providerId="LiveId" clId="{DACD12A2-3B76-4203-A741-36C50A650119}" dt="2024-12-29T20:23:36.425" v="29" actId="14100"/>
        <pc:sldMkLst>
          <pc:docMk/>
          <pc:sldMk cId="2668404225" sldId="374"/>
        </pc:sldMkLst>
        <pc:spChg chg="mod">
          <ac:chgData name="Priya goel" userId="a5d2d9392ddacb4c" providerId="LiveId" clId="{DACD12A2-3B76-4203-A741-36C50A650119}" dt="2024-12-29T20:22:25.283" v="20" actId="1076"/>
          <ac:spMkLst>
            <pc:docMk/>
            <pc:sldMk cId="2668404225" sldId="374"/>
            <ac:spMk id="5" creationId="{66AE8710-954B-43BD-9201-F66A5A474B8B}"/>
          </ac:spMkLst>
        </pc:spChg>
        <pc:spChg chg="mod">
          <ac:chgData name="Priya goel" userId="a5d2d9392ddacb4c" providerId="LiveId" clId="{DACD12A2-3B76-4203-A741-36C50A650119}" dt="2024-12-29T20:23:36.425" v="29" actId="14100"/>
          <ac:spMkLst>
            <pc:docMk/>
            <pc:sldMk cId="2668404225" sldId="374"/>
            <ac:spMk id="7" creationId="{4B378C60-FB79-EF3F-0B2F-B1F8462138F2}"/>
          </ac:spMkLst>
        </pc:spChg>
        <pc:picChg chg="mod">
          <ac:chgData name="Priya goel" userId="a5d2d9392ddacb4c" providerId="LiveId" clId="{DACD12A2-3B76-4203-A741-36C50A650119}" dt="2024-12-29T20:22:23.992" v="17" actId="1076"/>
          <ac:picMkLst>
            <pc:docMk/>
            <pc:sldMk cId="2668404225" sldId="374"/>
            <ac:picMk id="3" creationId="{07EC9AE8-33D4-BCA8-1DF3-BD79AA3DA901}"/>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30">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4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4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4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46">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47">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48">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49">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50">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5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5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3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53">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5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55">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56">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57">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58">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59">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3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3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34">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37">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4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4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4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8EA6042-2EA2-4065-81DF-7A18BEC42C1C}" type="doc">
      <dgm:prSet loTypeId="urn:microsoft.com/office/officeart/2005/8/layout/vList2#31" loCatId="list" qsTypeId="urn:microsoft.com/office/officeart/2005/8/quickstyle/simple3#26" qsCatId="simple" csTypeId="urn:microsoft.com/office/officeart/2005/8/colors/accent1_2#30" csCatId="accent1" phldr="1"/>
      <dgm:spPr/>
      <dgm:t>
        <a:bodyPr/>
        <a:lstStyle/>
        <a:p>
          <a:endParaRPr lang="en-IN"/>
        </a:p>
      </dgm:t>
    </dgm:pt>
    <dgm:pt modelId="{7D789064-E078-475E-909A-C5052F4BA196}">
      <dgm:prSet phldr="0"/>
      <dgm:spPr/>
      <dgm:t>
        <a:bodyPr/>
        <a:lstStyle/>
        <a:p>
          <a:pPr rtl="0"/>
          <a:r>
            <a:rPr lang="en-US" dirty="0"/>
            <a:t>Introduction to Data Science, Big Data, the 5 V’s, Evolution of Data Science, Datafication, Skillsets needed, Data Science Lifecycle, types of Data Analysis, Data Science Tools and technologies, Need for Data Science, Analysis Vs Analytics Vs Reporting, Big Data Ecosystem, Future of Data Science, Applications of Data Science in various</a:t>
          </a:r>
          <a:r>
            <a:rPr lang="en-US" dirty="0">
              <a:latin typeface="Calibri Light" panose="020F0302020204030204"/>
            </a:rPr>
            <a:t> </a:t>
          </a:r>
          <a:r>
            <a:rPr lang="en-US" dirty="0"/>
            <a:t>fields, Use cases of Data science-Facebook, Netflix, Amazon, Uber, AirBnB. </a:t>
          </a:r>
        </a:p>
      </dgm:t>
    </dgm:pt>
    <dgm:pt modelId="{43FADFA5-83E2-443A-9574-B22D9019FFF7}" type="parTrans" cxnId="{C94402FE-8993-4B42-B9CD-BA81374B51D8}">
      <dgm:prSet/>
      <dgm:spPr/>
      <dgm:t>
        <a:bodyPr/>
        <a:lstStyle/>
        <a:p>
          <a:endParaRPr lang="en-US"/>
        </a:p>
      </dgm:t>
    </dgm:pt>
    <dgm:pt modelId="{61BF66FA-62DC-4B02-AA8D-961EEDC71AAA}" type="sibTrans" cxnId="{C94402FE-8993-4B42-B9CD-BA81374B51D8}">
      <dgm:prSet/>
      <dgm:spPr/>
      <dgm:t>
        <a:bodyPr/>
        <a:lstStyle/>
        <a:p>
          <a:endParaRPr lang="en-US"/>
        </a:p>
      </dgm:t>
    </dgm:pt>
    <dgm:pt modelId="{5935E145-FD17-4F9E-B302-F21214F4A468}" type="pres">
      <dgm:prSet presAssocID="{18EA6042-2EA2-4065-81DF-7A18BEC42C1C}" presName="linear" presStyleCnt="0">
        <dgm:presLayoutVars>
          <dgm:animLvl val="lvl"/>
          <dgm:resizeHandles val="exact"/>
        </dgm:presLayoutVars>
      </dgm:prSet>
      <dgm:spPr/>
    </dgm:pt>
    <dgm:pt modelId="{A05CB4DD-1CA7-4E3D-AB3C-5D7A05BEB45B}" type="pres">
      <dgm:prSet presAssocID="{7D789064-E078-475E-909A-C5052F4BA196}" presName="parentText" presStyleLbl="node1" presStyleIdx="0" presStyleCnt="1">
        <dgm:presLayoutVars>
          <dgm:chMax val="0"/>
          <dgm:bulletEnabled val="1"/>
        </dgm:presLayoutVars>
      </dgm:prSet>
      <dgm:spPr/>
    </dgm:pt>
  </dgm:ptLst>
  <dgm:cxnLst>
    <dgm:cxn modelId="{091AA3A7-63C3-4607-80F4-20EA470E1057}" type="presOf" srcId="{18EA6042-2EA2-4065-81DF-7A18BEC42C1C}" destId="{5935E145-FD17-4F9E-B302-F21214F4A468}" srcOrd="0" destOrd="0" presId="urn:microsoft.com/office/officeart/2005/8/layout/vList2#31"/>
    <dgm:cxn modelId="{481C3FAE-345A-4BB6-81EC-75EB097C6CA4}" type="presOf" srcId="{7D789064-E078-475E-909A-C5052F4BA196}" destId="{A05CB4DD-1CA7-4E3D-AB3C-5D7A05BEB45B}" srcOrd="0" destOrd="0" presId="urn:microsoft.com/office/officeart/2005/8/layout/vList2#31"/>
    <dgm:cxn modelId="{C94402FE-8993-4B42-B9CD-BA81374B51D8}" srcId="{18EA6042-2EA2-4065-81DF-7A18BEC42C1C}" destId="{7D789064-E078-475E-909A-C5052F4BA196}" srcOrd="0" destOrd="0" parTransId="{43FADFA5-83E2-443A-9574-B22D9019FFF7}" sibTransId="{61BF66FA-62DC-4B02-AA8D-961EEDC71AAA}"/>
    <dgm:cxn modelId="{0294B94A-F3E5-4752-BED6-032093A77EB1}" type="presParOf" srcId="{5935E145-FD17-4F9E-B302-F21214F4A468}" destId="{A05CB4DD-1CA7-4E3D-AB3C-5D7A05BEB45B}" srcOrd="0" destOrd="0" presId="urn:microsoft.com/office/officeart/2005/8/layout/vList2#3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B644E16-AACD-4612-92E0-D46EF4ECB879}" type="doc">
      <dgm:prSet loTypeId="urn:microsoft.com/office/officeart/2005/8/layout/vList2#44" loCatId="list" qsTypeId="urn:microsoft.com/office/officeart/2005/8/quickstyle/simple3#36" qsCatId="simple" csTypeId="urn:microsoft.com/office/officeart/2005/8/colors/accent1_2#42" csCatId="accent1" phldr="1"/>
      <dgm:spPr/>
      <dgm:t>
        <a:bodyPr/>
        <a:lstStyle/>
        <a:p>
          <a:endParaRPr lang="en-IN"/>
        </a:p>
      </dgm:t>
    </dgm:pt>
    <dgm:pt modelId="{E7AAAF9E-D416-49AE-8611-65377A7DE939}">
      <dgm:prSet phldr="0" custT="1"/>
      <dgm:spPr>
        <a:ln>
          <a:solidFill>
            <a:schemeClr val="accent1">
              <a:lumMod val="40000"/>
              <a:lumOff val="60000"/>
            </a:schemeClr>
          </a:solidFill>
        </a:ln>
      </dgm:spPr>
      <dgm:t>
        <a:bodyPr/>
        <a:lstStyle/>
        <a:p>
          <a:r>
            <a:rPr lang="en-IN" sz="1800" b="0" dirty="0">
              <a:solidFill>
                <a:srgbClr val="444444"/>
              </a:solidFill>
              <a:latin typeface="Calibri"/>
            </a:rPr>
            <a:t>Analyse data using exploratory </a:t>
          </a:r>
          <a:r>
            <a:rPr lang="en-IN" sz="1800" b="0" dirty="0">
              <a:solidFill>
                <a:srgbClr val="444444"/>
              </a:solidFill>
            </a:rPr>
            <a:t>data </a:t>
          </a:r>
          <a:r>
            <a:rPr lang="en-IN" sz="1800" b="0" dirty="0">
              <a:solidFill>
                <a:srgbClr val="444444"/>
              </a:solidFill>
              <a:latin typeface="Calibri"/>
            </a:rPr>
            <a:t>analysis</a:t>
          </a:r>
          <a:r>
            <a:rPr lang="en-IN" sz="1800" b="0" dirty="0">
              <a:solidFill>
                <a:srgbClr val="444444"/>
              </a:solidFill>
            </a:rPr>
            <a:t>.</a:t>
          </a:r>
          <a:r>
            <a:rPr lang="en-IN" sz="1800" b="0" dirty="0">
              <a:solidFill>
                <a:srgbClr val="444444"/>
              </a:solidFill>
              <a:latin typeface="Calibri"/>
            </a:rPr>
            <a:t> </a:t>
          </a: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AA564E47-40D5-4535-8099-9D2B26476DFD}">
      <dgm:prSet phldr="0"/>
      <dgm:spPr/>
      <dgm:t>
        <a:bodyPr/>
        <a:lstStyle/>
        <a:p>
          <a:endParaRPr lang="en-US" b="0" dirty="0"/>
        </a:p>
      </dgm:t>
    </dgm:pt>
    <dgm:pt modelId="{E5F00BD6-EE53-4AB6-904E-46E37F29F4F0}" type="parTrans" cxnId="{0821D2A2-0A83-423C-AA3F-C11559DD819A}">
      <dgm:prSet/>
      <dgm:spPr/>
    </dgm:pt>
    <dgm:pt modelId="{50341D51-9958-4C0C-BF89-31F3BC15F5CA}" type="sibTrans" cxnId="{0821D2A2-0A83-423C-AA3F-C11559DD819A}">
      <dgm:prSet/>
      <dgm:spPr/>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2" custScaleY="302230">
        <dgm:presLayoutVars>
          <dgm:chMax val="0"/>
          <dgm:bulletEnabled val="1"/>
        </dgm:presLayoutVars>
      </dgm:prSet>
      <dgm:spPr/>
    </dgm:pt>
    <dgm:pt modelId="{9DA6FE8B-46C0-4812-9619-95B5B8540076}" type="pres">
      <dgm:prSet presAssocID="{AF8B5B03-720E-47F1-8D53-0E882540183D}" presName="spacer" presStyleCnt="0"/>
      <dgm:spPr/>
    </dgm:pt>
    <dgm:pt modelId="{8A9BF91D-9ED6-4ABE-A1B3-7254DC046359}" type="pres">
      <dgm:prSet presAssocID="{AA564E47-40D5-4535-8099-9D2B26476DFD}" presName="parentText" presStyleLbl="node1" presStyleIdx="1" presStyleCnt="2">
        <dgm:presLayoutVars>
          <dgm:chMax val="0"/>
          <dgm:bulletEnabled val="1"/>
        </dgm:presLayoutVars>
      </dgm:prSet>
      <dgm:spPr/>
    </dgm:pt>
  </dgm:ptLst>
  <dgm:cxnLst>
    <dgm:cxn modelId="{1B969E1F-D5E6-49B9-B5B4-BD9A9CECE44D}" type="presOf" srcId="{1B644E16-AACD-4612-92E0-D46EF4ECB879}" destId="{B22A3E1F-BDC2-4FC3-B056-77BC1F86A5BC}" srcOrd="0" destOrd="0" presId="urn:microsoft.com/office/officeart/2005/8/layout/vList2#44"/>
    <dgm:cxn modelId="{0821D2A2-0A83-423C-AA3F-C11559DD819A}" srcId="{1B644E16-AACD-4612-92E0-D46EF4ECB879}" destId="{AA564E47-40D5-4535-8099-9D2B26476DFD}" srcOrd="1" destOrd="0" parTransId="{E5F00BD6-EE53-4AB6-904E-46E37F29F4F0}" sibTransId="{50341D51-9958-4C0C-BF89-31F3BC15F5CA}"/>
    <dgm:cxn modelId="{3BF2F4A2-F294-4975-9F9D-4DFA3F6751F1}" type="presOf" srcId="{E7AAAF9E-D416-49AE-8611-65377A7DE939}" destId="{CD5036F8-A246-4E6A-8921-20C367BBB964}" srcOrd="0" destOrd="0" presId="urn:microsoft.com/office/officeart/2005/8/layout/vList2#44"/>
    <dgm:cxn modelId="{5696AEB6-3DE6-45BF-9516-45B7E809B71F}" type="presOf" srcId="{AA564E47-40D5-4535-8099-9D2B26476DFD}" destId="{8A9BF91D-9ED6-4ABE-A1B3-7254DC046359}" srcOrd="0" destOrd="0" presId="urn:microsoft.com/office/officeart/2005/8/layout/vList2#44"/>
    <dgm:cxn modelId="{EADE17B7-FE92-4EA7-A469-F698C8E6940A}" srcId="{1B644E16-AACD-4612-92E0-D46EF4ECB879}" destId="{E7AAAF9E-D416-49AE-8611-65377A7DE939}" srcOrd="0" destOrd="0" parTransId="{5C719D1D-8A96-404E-AB5C-11562DFC1D30}" sibTransId="{AF8B5B03-720E-47F1-8D53-0E882540183D}"/>
    <dgm:cxn modelId="{41096A18-F207-4980-A16B-FDD18826D163}" type="presParOf" srcId="{B22A3E1F-BDC2-4FC3-B056-77BC1F86A5BC}" destId="{CD5036F8-A246-4E6A-8921-20C367BBB964}" srcOrd="0" destOrd="0" presId="urn:microsoft.com/office/officeart/2005/8/layout/vList2#44"/>
    <dgm:cxn modelId="{AB26D9EE-CE02-457A-9753-DC5E11DD70B3}" type="presParOf" srcId="{B22A3E1F-BDC2-4FC3-B056-77BC1F86A5BC}" destId="{9DA6FE8B-46C0-4812-9619-95B5B8540076}" srcOrd="1" destOrd="0" presId="urn:microsoft.com/office/officeart/2005/8/layout/vList2#44"/>
    <dgm:cxn modelId="{BCBCDA06-D4EA-4F9E-91E6-2A73968F0181}" type="presParOf" srcId="{B22A3E1F-BDC2-4FC3-B056-77BC1F86A5BC}" destId="{8A9BF91D-9ED6-4ABE-A1B3-7254DC046359}" srcOrd="2" destOrd="0" presId="urn:microsoft.com/office/officeart/2005/8/layout/vList2#44"/>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B644E16-AACD-4612-92E0-D46EF4ECB879}" type="doc">
      <dgm:prSet loTypeId="urn:microsoft.com/office/officeart/2005/8/layout/vList2#44" loCatId="list" qsTypeId="urn:microsoft.com/office/officeart/2005/8/quickstyle/simple3#36" qsCatId="simple" csTypeId="urn:microsoft.com/office/officeart/2005/8/colors/accent1_2#42" csCatId="accent1" phldr="1"/>
      <dgm:spPr/>
      <dgm:t>
        <a:bodyPr/>
        <a:lstStyle/>
        <a:p>
          <a:endParaRPr lang="en-IN"/>
        </a:p>
      </dgm:t>
    </dgm:pt>
    <dgm:pt modelId="{E7AAAF9E-D416-49AE-8611-65377A7DE939}">
      <dgm:prSet phldr="0" custT="1"/>
      <dgm:spPr>
        <a:ln>
          <a:solidFill>
            <a:schemeClr val="accent1">
              <a:lumMod val="40000"/>
              <a:lumOff val="60000"/>
            </a:schemeClr>
          </a:solidFill>
        </a:ln>
      </dgm:spPr>
      <dgm:t>
        <a:bodyPr/>
        <a:lstStyle/>
        <a:p>
          <a:r>
            <a:rPr lang="en-IN" sz="1800" b="0" dirty="0">
              <a:solidFill>
                <a:srgbClr val="444444"/>
              </a:solidFill>
              <a:latin typeface="Calibri"/>
            </a:rPr>
            <a:t>Illustrate various visualization methods for different types </a:t>
          </a:r>
          <a:r>
            <a:rPr lang="en-IN" sz="1800" b="0" dirty="0">
              <a:solidFill>
                <a:srgbClr val="444444"/>
              </a:solidFill>
            </a:rPr>
            <a:t>of data </a:t>
          </a:r>
          <a:r>
            <a:rPr lang="en-IN" sz="1800" b="0" dirty="0">
              <a:solidFill>
                <a:srgbClr val="444444"/>
              </a:solidFill>
              <a:latin typeface="Calibri"/>
            </a:rPr>
            <a:t>sets </a:t>
          </a:r>
          <a:r>
            <a:rPr lang="en-IN" sz="1800" b="0" dirty="0">
              <a:solidFill>
                <a:srgbClr val="444444"/>
              </a:solidFill>
            </a:rPr>
            <a:t>and</a:t>
          </a:r>
          <a:r>
            <a:rPr lang="en-IN" sz="1800" b="0" dirty="0">
              <a:solidFill>
                <a:srgbClr val="444444"/>
              </a:solidFill>
              <a:latin typeface="Calibri"/>
            </a:rPr>
            <a:t> application scenarios</a:t>
          </a:r>
          <a:r>
            <a:rPr lang="en-IN" sz="1800" b="0" dirty="0">
              <a:solidFill>
                <a:srgbClr val="444444"/>
              </a:solidFill>
            </a:rPr>
            <a:t>.</a:t>
          </a:r>
          <a:endParaRPr lang="en-IN" sz="1800" b="0" dirty="0">
            <a:solidFill>
              <a:srgbClr val="444444"/>
            </a:solidFill>
            <a:latin typeface="Calibri"/>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0DCE5F28-09BC-4D75-8D73-C4F917EF2A11}">
      <dgm:prSet phldr="0"/>
      <dgm:spPr/>
      <dgm:t>
        <a:bodyPr/>
        <a:lstStyle/>
        <a:p>
          <a:endParaRPr lang="en-US" b="0" dirty="0"/>
        </a:p>
      </dgm:t>
    </dgm:pt>
    <dgm:pt modelId="{280A443B-ED6E-4471-9CC8-48FDF8818855}" type="parTrans" cxnId="{87D2B9AE-56C6-4AEA-BD4D-E90EFB85656B}">
      <dgm:prSet/>
      <dgm:spPr/>
    </dgm:pt>
    <dgm:pt modelId="{8551C456-8CFC-47E7-91AF-AFF08EE8EEF5}" type="sibTrans" cxnId="{87D2B9AE-56C6-4AEA-BD4D-E90EFB85656B}">
      <dgm:prSet/>
      <dgm:spPr/>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2" custScaleY="302230">
        <dgm:presLayoutVars>
          <dgm:chMax val="0"/>
          <dgm:bulletEnabled val="1"/>
        </dgm:presLayoutVars>
      </dgm:prSet>
      <dgm:spPr/>
    </dgm:pt>
    <dgm:pt modelId="{3B9E0773-B683-4318-B792-D7D6735EC032}" type="pres">
      <dgm:prSet presAssocID="{AF8B5B03-720E-47F1-8D53-0E882540183D}" presName="spacer" presStyleCnt="0"/>
      <dgm:spPr/>
    </dgm:pt>
    <dgm:pt modelId="{BB2844A8-F962-41D2-96CF-6C29480D20E8}" type="pres">
      <dgm:prSet presAssocID="{0DCE5F28-09BC-4D75-8D73-C4F917EF2A11}" presName="parentText" presStyleLbl="node1" presStyleIdx="1" presStyleCnt="2">
        <dgm:presLayoutVars>
          <dgm:chMax val="0"/>
          <dgm:bulletEnabled val="1"/>
        </dgm:presLayoutVars>
      </dgm:prSet>
      <dgm:spPr/>
    </dgm:pt>
  </dgm:ptLst>
  <dgm:cxnLst>
    <dgm:cxn modelId="{1B969E1F-D5E6-49B9-B5B4-BD9A9CECE44D}" type="presOf" srcId="{1B644E16-AACD-4612-92E0-D46EF4ECB879}" destId="{B22A3E1F-BDC2-4FC3-B056-77BC1F86A5BC}" srcOrd="0" destOrd="0" presId="urn:microsoft.com/office/officeart/2005/8/layout/vList2#44"/>
    <dgm:cxn modelId="{19B5A270-9D63-4CA3-B1C3-AD344AA8D9AD}" type="presOf" srcId="{E7AAAF9E-D416-49AE-8611-65377A7DE939}" destId="{CD5036F8-A246-4E6A-8921-20C367BBB964}" srcOrd="0" destOrd="0" presId="urn:microsoft.com/office/officeart/2005/8/layout/vList2#44"/>
    <dgm:cxn modelId="{87D2B9AE-56C6-4AEA-BD4D-E90EFB85656B}" srcId="{1B644E16-AACD-4612-92E0-D46EF4ECB879}" destId="{0DCE5F28-09BC-4D75-8D73-C4F917EF2A11}" srcOrd="1" destOrd="0" parTransId="{280A443B-ED6E-4471-9CC8-48FDF8818855}" sibTransId="{8551C456-8CFC-47E7-91AF-AFF08EE8EEF5}"/>
    <dgm:cxn modelId="{EADE17B7-FE92-4EA7-A469-F698C8E6940A}" srcId="{1B644E16-AACD-4612-92E0-D46EF4ECB879}" destId="{E7AAAF9E-D416-49AE-8611-65377A7DE939}" srcOrd="0" destOrd="0" parTransId="{5C719D1D-8A96-404E-AB5C-11562DFC1D30}" sibTransId="{AF8B5B03-720E-47F1-8D53-0E882540183D}"/>
    <dgm:cxn modelId="{8DD953FB-0090-4526-8C37-325E0110F7BF}" type="presOf" srcId="{0DCE5F28-09BC-4D75-8D73-C4F917EF2A11}" destId="{BB2844A8-F962-41D2-96CF-6C29480D20E8}" srcOrd="0" destOrd="0" presId="urn:microsoft.com/office/officeart/2005/8/layout/vList2#44"/>
    <dgm:cxn modelId="{6DC0AC96-3C2F-4DDA-94C6-0B069F8CE751}" type="presParOf" srcId="{B22A3E1F-BDC2-4FC3-B056-77BC1F86A5BC}" destId="{CD5036F8-A246-4E6A-8921-20C367BBB964}" srcOrd="0" destOrd="0" presId="urn:microsoft.com/office/officeart/2005/8/layout/vList2#44"/>
    <dgm:cxn modelId="{941EB57D-785B-40F9-901E-7B56B591DC33}" type="presParOf" srcId="{B22A3E1F-BDC2-4FC3-B056-77BC1F86A5BC}" destId="{3B9E0773-B683-4318-B792-D7D6735EC032}" srcOrd="1" destOrd="0" presId="urn:microsoft.com/office/officeart/2005/8/layout/vList2#44"/>
    <dgm:cxn modelId="{49FF3B41-165E-4907-B820-5A470528DFFA}" type="presParOf" srcId="{B22A3E1F-BDC2-4FC3-B056-77BC1F86A5BC}" destId="{BB2844A8-F962-41D2-96CF-6C29480D20E8}" srcOrd="2" destOrd="0" presId="urn:microsoft.com/office/officeart/2005/8/layout/vList2#44"/>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B644E16-AACD-4612-92E0-D46EF4ECB879}" type="doc">
      <dgm:prSet loTypeId="urn:microsoft.com/office/officeart/2005/8/layout/vList2#44" loCatId="list" qsTypeId="urn:microsoft.com/office/officeart/2005/8/quickstyle/simple3#36" qsCatId="simple" csTypeId="urn:microsoft.com/office/officeart/2005/8/colors/accent1_2#42" csCatId="accent1" phldr="1"/>
      <dgm:spPr/>
      <dgm:t>
        <a:bodyPr/>
        <a:lstStyle/>
        <a:p>
          <a:endParaRPr lang="en-IN"/>
        </a:p>
      </dgm:t>
    </dgm:pt>
    <dgm:pt modelId="{E7AAAF9E-D416-49AE-8611-65377A7DE939}">
      <dgm:prSet phldr="0" custT="1"/>
      <dgm:spPr>
        <a:ln>
          <a:solidFill>
            <a:schemeClr val="accent1">
              <a:lumMod val="40000"/>
              <a:lumOff val="60000"/>
            </a:schemeClr>
          </a:solidFill>
        </a:ln>
      </dgm:spPr>
      <dgm:t>
        <a:bodyPr/>
        <a:lstStyle/>
        <a:p>
          <a:pPr rtl="0"/>
          <a:r>
            <a:rPr lang="en-US" sz="1800" b="0" dirty="0">
              <a:solidFill>
                <a:srgbClr val="000000"/>
              </a:solidFill>
              <a:latin typeface="Calibri"/>
            </a:rPr>
            <a:t>Understand the fundamental concepts of data analytics in the areas that plays major role within </a:t>
          </a:r>
          <a:r>
            <a:rPr lang="en-US" sz="1800" b="0" dirty="0">
              <a:solidFill>
                <a:srgbClr val="000000"/>
              </a:solidFill>
            </a:rPr>
            <a:t>the </a:t>
          </a:r>
          <a:r>
            <a:rPr lang="en-US" sz="1800" b="0" dirty="0">
              <a:solidFill>
                <a:srgbClr val="000000"/>
              </a:solidFill>
              <a:latin typeface="Calibri"/>
            </a:rPr>
            <a:t>realm </a:t>
          </a:r>
          <a:r>
            <a:rPr lang="en-US" sz="1800" b="0" dirty="0">
              <a:solidFill>
                <a:srgbClr val="000000"/>
              </a:solidFill>
            </a:rPr>
            <a:t>of data </a:t>
          </a:r>
          <a:r>
            <a:rPr lang="en-US" sz="1800" b="0" dirty="0">
              <a:solidFill>
                <a:srgbClr val="000000"/>
              </a:solidFill>
              <a:latin typeface="Calibri"/>
            </a:rPr>
            <a:t>science</a:t>
          </a:r>
          <a:r>
            <a:rPr lang="en-US" sz="1800" b="0" dirty="0">
              <a:solidFill>
                <a:srgbClr val="000000"/>
              </a:solidFill>
            </a:rPr>
            <a:t>.</a:t>
          </a:r>
          <a:endParaRPr lang="en-US" sz="1800" b="1" dirty="0">
            <a:solidFill>
              <a:srgbClr val="000000"/>
            </a:solidFill>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1" custScaleY="302230">
        <dgm:presLayoutVars>
          <dgm:chMax val="0"/>
          <dgm:bulletEnabled val="1"/>
        </dgm:presLayoutVars>
      </dgm:prSet>
      <dgm:spPr/>
    </dgm:pt>
  </dgm:ptLst>
  <dgm:cxnLst>
    <dgm:cxn modelId="{1B969E1F-D5E6-49B9-B5B4-BD9A9CECE44D}" type="presOf" srcId="{1B644E16-AACD-4612-92E0-D46EF4ECB879}" destId="{B22A3E1F-BDC2-4FC3-B056-77BC1F86A5BC}" srcOrd="0" destOrd="0" presId="urn:microsoft.com/office/officeart/2005/8/layout/vList2#44"/>
    <dgm:cxn modelId="{973C3027-525D-480B-A20F-FB905AE2B116}" type="presOf" srcId="{E7AAAF9E-D416-49AE-8611-65377A7DE939}" destId="{CD5036F8-A246-4E6A-8921-20C367BBB964}" srcOrd="0" destOrd="0" presId="urn:microsoft.com/office/officeart/2005/8/layout/vList2#44"/>
    <dgm:cxn modelId="{EADE17B7-FE92-4EA7-A469-F698C8E6940A}" srcId="{1B644E16-AACD-4612-92E0-D46EF4ECB879}" destId="{E7AAAF9E-D416-49AE-8611-65377A7DE939}" srcOrd="0" destOrd="0" parTransId="{5C719D1D-8A96-404E-AB5C-11562DFC1D30}" sibTransId="{AF8B5B03-720E-47F1-8D53-0E882540183D}"/>
    <dgm:cxn modelId="{216B6E89-ECA3-402D-9CFC-D5A0713B8822}" type="presParOf" srcId="{B22A3E1F-BDC2-4FC3-B056-77BC1F86A5BC}" destId="{CD5036F8-A246-4E6A-8921-20C367BBB964}" srcOrd="0" destOrd="0" presId="urn:microsoft.com/office/officeart/2005/8/layout/vList2#44"/>
  </dgm:cxnLst>
  <dgm:bg/>
  <dgm:whole/>
  <dgm:extLst>
    <a:ext uri="http://schemas.microsoft.com/office/drawing/2008/diagram">
      <dsp:dataModelExt xmlns:dsp="http://schemas.microsoft.com/office/drawing/2008/diagram" relId="rId33"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9995D18-05F5-4A4B-8F9A-27E4833C6620}" type="doc">
      <dgm:prSet loTypeId="urn:microsoft.com/office/officeart/2005/8/layout/vList2#48" loCatId="list" qsTypeId="urn:microsoft.com/office/officeart/2005/8/quickstyle/3d1#7" qsCatId="3D" csTypeId="urn:microsoft.com/office/officeart/2005/8/colors/accent1_2#46" csCatId="accent1" phldr="1"/>
      <dgm:spPr/>
      <dgm:t>
        <a:bodyPr/>
        <a:lstStyle/>
        <a:p>
          <a:endParaRPr lang="en-IN"/>
        </a:p>
      </dgm:t>
    </dgm:pt>
    <dgm:pt modelId="{90AED077-85C4-46EA-B5F8-30BF070D360B}">
      <dgm:prSet custT="1"/>
      <dgm:spPr>
        <a:solidFill>
          <a:schemeClr val="accent6">
            <a:lumMod val="75000"/>
          </a:schemeClr>
        </a:solidFill>
      </dgm:spPr>
      <dgm:t>
        <a:bodyPr/>
        <a:lstStyle/>
        <a:p>
          <a:r>
            <a:rPr lang="en-US" sz="2800" b="1" dirty="0"/>
            <a:t>Engineering Graduates will be able to</a:t>
          </a:r>
          <a:r>
            <a:rPr lang="en-US" sz="2800" dirty="0"/>
            <a:t>:</a:t>
          </a:r>
          <a:endParaRPr lang="en-IN" sz="2800" dirty="0"/>
        </a:p>
      </dgm:t>
    </dgm:pt>
    <dgm:pt modelId="{1E0C8B89-16C6-4880-8B09-06C9D70EBF80}" type="parTrans" cxnId="{B048A809-CB6A-4592-A8D6-3FCFFDFA9564}">
      <dgm:prSet/>
      <dgm:spPr/>
      <dgm:t>
        <a:bodyPr/>
        <a:lstStyle/>
        <a:p>
          <a:endParaRPr lang="en-IN"/>
        </a:p>
      </dgm:t>
    </dgm:pt>
    <dgm:pt modelId="{E50D95E2-F091-4315-B45F-5F68BA43AB8B}" type="sibTrans" cxnId="{B048A809-CB6A-4592-A8D6-3FCFFDFA9564}">
      <dgm:prSet/>
      <dgm:spPr/>
      <dgm:t>
        <a:bodyPr/>
        <a:lstStyle/>
        <a:p>
          <a:endParaRPr lang="en-IN"/>
        </a:p>
      </dgm:t>
    </dgm:pt>
    <dgm:pt modelId="{F61E8516-DE3F-4AE9-AE50-9F42F39BFAD3}" type="pres">
      <dgm:prSet presAssocID="{09995D18-05F5-4A4B-8F9A-27E4833C6620}" presName="linear" presStyleCnt="0">
        <dgm:presLayoutVars>
          <dgm:animLvl val="lvl"/>
          <dgm:resizeHandles val="exact"/>
        </dgm:presLayoutVars>
      </dgm:prSet>
      <dgm:spPr/>
    </dgm:pt>
    <dgm:pt modelId="{B898B381-A99B-40FA-B837-D80DC4A60493}" type="pres">
      <dgm:prSet presAssocID="{90AED077-85C4-46EA-B5F8-30BF070D360B}" presName="parentText" presStyleLbl="node1" presStyleIdx="0" presStyleCnt="1" custScaleY="217518">
        <dgm:presLayoutVars>
          <dgm:chMax val="0"/>
          <dgm:bulletEnabled val="1"/>
        </dgm:presLayoutVars>
      </dgm:prSet>
      <dgm:spPr/>
    </dgm:pt>
  </dgm:ptLst>
  <dgm:cxnLst>
    <dgm:cxn modelId="{B048A809-CB6A-4592-A8D6-3FCFFDFA9564}" srcId="{09995D18-05F5-4A4B-8F9A-27E4833C6620}" destId="{90AED077-85C4-46EA-B5F8-30BF070D360B}" srcOrd="0" destOrd="0" parTransId="{1E0C8B89-16C6-4880-8B09-06C9D70EBF80}" sibTransId="{E50D95E2-F091-4315-B45F-5F68BA43AB8B}"/>
    <dgm:cxn modelId="{059926B3-2F7D-4DB3-A6FA-7EBA75027EFA}" type="presOf" srcId="{90AED077-85C4-46EA-B5F8-30BF070D360B}" destId="{B898B381-A99B-40FA-B837-D80DC4A60493}" srcOrd="0" destOrd="0" presId="urn:microsoft.com/office/officeart/2005/8/layout/vList2#48"/>
    <dgm:cxn modelId="{2ED36CF2-FB6C-49DF-8CCF-182BA5E938BC}" type="presOf" srcId="{09995D18-05F5-4A4B-8F9A-27E4833C6620}" destId="{F61E8516-DE3F-4AE9-AE50-9F42F39BFAD3}" srcOrd="0" destOrd="0" presId="urn:microsoft.com/office/officeart/2005/8/layout/vList2#48"/>
    <dgm:cxn modelId="{98361D6F-1DA0-4157-9744-59815BBD8B3C}" type="presParOf" srcId="{F61E8516-DE3F-4AE9-AE50-9F42F39BFAD3}" destId="{B898B381-A99B-40FA-B837-D80DC4A60493}" srcOrd="0" destOrd="0" presId="urn:microsoft.com/office/officeart/2005/8/layout/vList2#4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9A6AA7B5-1491-47C8-85E4-E5E8FDD6D065}" type="doc">
      <dgm:prSet loTypeId="urn:microsoft.com/office/officeart/2005/8/layout/vList2#49" loCatId="list" qsTypeId="urn:microsoft.com/office/officeart/2005/8/quickstyle/simple3#40" qsCatId="simple" csTypeId="urn:microsoft.com/office/officeart/2005/8/colors/accent1_2#47" csCatId="accent1"/>
      <dgm:spPr/>
      <dgm:t>
        <a:bodyPr/>
        <a:lstStyle/>
        <a:p>
          <a:endParaRPr lang="en-IN"/>
        </a:p>
      </dgm:t>
    </dgm:pt>
    <dgm:pt modelId="{02C141FE-9ABF-48FD-9848-42A0EFA33222}">
      <dgm:prSet/>
      <dgm:spPr/>
      <dgm:t>
        <a:bodyPr/>
        <a:lstStyle/>
        <a:p>
          <a:r>
            <a:rPr lang="en-IN" b="1" dirty="0">
              <a:latin typeface="+mj-lt"/>
            </a:rPr>
            <a:t>PO1 : </a:t>
          </a:r>
          <a:r>
            <a:rPr lang="en-US" b="1" dirty="0">
              <a:latin typeface="+mj-lt"/>
            </a:rPr>
            <a:t>Engineering Knowledge</a:t>
          </a:r>
          <a:endParaRPr lang="en-IN" dirty="0">
            <a:latin typeface="+mj-lt"/>
          </a:endParaRPr>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pt>
    <dgm:pt modelId="{AEDD9097-4AFF-4D2E-9357-46583571353B}" type="pres">
      <dgm:prSet presAssocID="{02C141FE-9ABF-48FD-9848-42A0EFA33222}" presName="parentText" presStyleLbl="node1" presStyleIdx="0" presStyleCnt="1">
        <dgm:presLayoutVars>
          <dgm:chMax val="0"/>
          <dgm:bulletEnabled val="1"/>
        </dgm:presLayoutVars>
      </dgm:prSet>
      <dgm:spPr/>
    </dgm:pt>
  </dgm:ptLst>
  <dgm:cxnLst>
    <dgm:cxn modelId="{2FF19512-D0E8-413D-8D10-3CD1196801D7}" type="presOf" srcId="{9A6AA7B5-1491-47C8-85E4-E5E8FDD6D065}" destId="{685F4F69-7D82-4DED-A9A8-7071B724DF07}" srcOrd="0" destOrd="0" presId="urn:microsoft.com/office/officeart/2005/8/layout/vList2#49"/>
    <dgm:cxn modelId="{235FA966-C47A-4BCB-AAED-54A261FD7D2F}" srcId="{9A6AA7B5-1491-47C8-85E4-E5E8FDD6D065}" destId="{02C141FE-9ABF-48FD-9848-42A0EFA33222}" srcOrd="0" destOrd="0" parTransId="{293B506A-CB52-4629-804F-4EA81B2C3153}" sibTransId="{22F57173-271F-4897-B456-2A1AE73C488C}"/>
    <dgm:cxn modelId="{269BE2CC-6FE6-494B-A6EF-90CA85B9BC09}" type="presOf" srcId="{02C141FE-9ABF-48FD-9848-42A0EFA33222}" destId="{AEDD9097-4AFF-4D2E-9357-46583571353B}" srcOrd="0" destOrd="0" presId="urn:microsoft.com/office/officeart/2005/8/layout/vList2#49"/>
    <dgm:cxn modelId="{A5E30E3E-250E-44FD-9580-4064F94A4309}" type="presParOf" srcId="{685F4F69-7D82-4DED-A9A8-7071B724DF07}" destId="{AEDD9097-4AFF-4D2E-9357-46583571353B}" srcOrd="0" destOrd="0" presId="urn:microsoft.com/office/officeart/2005/8/layout/vList2#49"/>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B644E16-AACD-4612-92E0-D46EF4ECB879}" type="doc">
      <dgm:prSet loTypeId="urn:microsoft.com/office/officeart/2005/8/layout/vList2#50" loCatId="list" qsTypeId="urn:microsoft.com/office/officeart/2005/8/quickstyle/simple3#41" qsCatId="simple" csTypeId="urn:microsoft.com/office/officeart/2005/8/colors/accent1_2#48" csCatId="accent1"/>
      <dgm:spPr/>
      <dgm:t>
        <a:bodyPr/>
        <a:lstStyle/>
        <a:p>
          <a:endParaRPr lang="en-IN"/>
        </a:p>
      </dgm:t>
    </dgm:pt>
    <dgm:pt modelId="{E7AAAF9E-D416-49AE-8611-65377A7DE939}">
      <dgm:prSet/>
      <dgm:spPr/>
      <dgm:t>
        <a:bodyPr/>
        <a:lstStyle/>
        <a:p>
          <a:r>
            <a:rPr lang="en-US" b="1" dirty="0">
              <a:latin typeface="+mj-lt"/>
            </a:rPr>
            <a:t>PO2 : Problem Analysis</a:t>
          </a:r>
          <a:endParaRPr lang="en-IN" dirty="0">
            <a:latin typeface="+mj-lt"/>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1" custLinFactNeighborX="-1667" custLinFactNeighborY="-59273">
        <dgm:presLayoutVars>
          <dgm:chMax val="0"/>
          <dgm:bulletEnabled val="1"/>
        </dgm:presLayoutVars>
      </dgm:prSet>
      <dgm:spPr/>
    </dgm:pt>
  </dgm:ptLst>
  <dgm:cxnLst>
    <dgm:cxn modelId="{04456257-7998-4F39-B435-75770E4D9091}" type="presOf" srcId="{E7AAAF9E-D416-49AE-8611-65377A7DE939}" destId="{CD5036F8-A246-4E6A-8921-20C367BBB964}" srcOrd="0" destOrd="0" presId="urn:microsoft.com/office/officeart/2005/8/layout/vList2#50"/>
    <dgm:cxn modelId="{EADE17B7-FE92-4EA7-A469-F698C8E6940A}" srcId="{1B644E16-AACD-4612-92E0-D46EF4ECB879}" destId="{E7AAAF9E-D416-49AE-8611-65377A7DE939}" srcOrd="0" destOrd="0" parTransId="{5C719D1D-8A96-404E-AB5C-11562DFC1D30}" sibTransId="{AF8B5B03-720E-47F1-8D53-0E882540183D}"/>
    <dgm:cxn modelId="{67F5EBCD-7B97-4FE0-AA5F-9FF6EFB94DE6}" type="presOf" srcId="{1B644E16-AACD-4612-92E0-D46EF4ECB879}" destId="{B22A3E1F-BDC2-4FC3-B056-77BC1F86A5BC}" srcOrd="0" destOrd="0" presId="urn:microsoft.com/office/officeart/2005/8/layout/vList2#50"/>
    <dgm:cxn modelId="{2986C7B0-A80E-4A1F-81C6-CE5358FBABDB}" type="presParOf" srcId="{B22A3E1F-BDC2-4FC3-B056-77BC1F86A5BC}" destId="{CD5036F8-A246-4E6A-8921-20C367BBB964}" srcOrd="0" destOrd="0" presId="urn:microsoft.com/office/officeart/2005/8/layout/vList2#50"/>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F45E94E-C528-4C21-A29D-573922B4ED68}" type="doc">
      <dgm:prSet loTypeId="urn:microsoft.com/office/officeart/2005/8/layout/vList2#51" loCatId="list" qsTypeId="urn:microsoft.com/office/officeart/2005/8/quickstyle/simple3#42" qsCatId="simple" csTypeId="urn:microsoft.com/office/officeart/2005/8/colors/accent1_2#49" csCatId="accent1"/>
      <dgm:spPr/>
      <dgm:t>
        <a:bodyPr/>
        <a:lstStyle/>
        <a:p>
          <a:endParaRPr lang="en-IN"/>
        </a:p>
      </dgm:t>
    </dgm:pt>
    <dgm:pt modelId="{FCBD3793-394C-48FC-B28C-1D09533E7BA0}">
      <dgm:prSet/>
      <dgm:spPr/>
      <dgm:t>
        <a:bodyPr/>
        <a:lstStyle/>
        <a:p>
          <a:r>
            <a:rPr lang="en-IN" b="1" dirty="0">
              <a:latin typeface="+mj-lt"/>
            </a:rPr>
            <a:t>PO3 : </a:t>
          </a:r>
          <a:r>
            <a:rPr lang="en-US" b="1" dirty="0">
              <a:latin typeface="+mj-lt"/>
            </a:rPr>
            <a:t>Design/Development of solutions</a:t>
          </a:r>
          <a:endParaRPr lang="en-IN" dirty="0">
            <a:latin typeface="+mj-lt"/>
          </a:endParaRPr>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pt>
    <dgm:pt modelId="{8C029958-E145-4D8C-B815-F42AE9B5E6DF}" type="pres">
      <dgm:prSet presAssocID="{FCBD3793-394C-48FC-B28C-1D09533E7BA0}" presName="parentText" presStyleLbl="node1" presStyleIdx="0" presStyleCnt="1">
        <dgm:presLayoutVars>
          <dgm:chMax val="0"/>
          <dgm:bulletEnabled val="1"/>
        </dgm:presLayoutVars>
      </dgm:prSet>
      <dgm:spPr/>
    </dgm:pt>
  </dgm:ptLst>
  <dgm:cxnLst>
    <dgm:cxn modelId="{27D07304-FB48-42DA-9A97-1D607D0CE964}" srcId="{FF45E94E-C528-4C21-A29D-573922B4ED68}" destId="{FCBD3793-394C-48FC-B28C-1D09533E7BA0}" srcOrd="0" destOrd="0" parTransId="{3C3BF590-E539-434F-BC04-7F5815B84D60}" sibTransId="{6BA01F92-7F7A-4713-B56A-6F20FAAB3645}"/>
    <dgm:cxn modelId="{6BDDA63F-7F7D-4C7E-86F8-021EF9A7EF93}" type="presOf" srcId="{FF45E94E-C528-4C21-A29D-573922B4ED68}" destId="{45C93CBB-046D-43CD-9356-3FC8771C32AF}" srcOrd="0" destOrd="0" presId="urn:microsoft.com/office/officeart/2005/8/layout/vList2#51"/>
    <dgm:cxn modelId="{F10783DD-B4F3-4A5E-BCC8-1533FE6AC331}" type="presOf" srcId="{FCBD3793-394C-48FC-B28C-1D09533E7BA0}" destId="{8C029958-E145-4D8C-B815-F42AE9B5E6DF}" srcOrd="0" destOrd="0" presId="urn:microsoft.com/office/officeart/2005/8/layout/vList2#51"/>
    <dgm:cxn modelId="{16C574CB-6FB1-4C28-BCDF-D2E4A6EDFC83}" type="presParOf" srcId="{45C93CBB-046D-43CD-9356-3FC8771C32AF}" destId="{8C029958-E145-4D8C-B815-F42AE9B5E6DF}" srcOrd="0" destOrd="0" presId="urn:microsoft.com/office/officeart/2005/8/layout/vList2#5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A3BDE70-45F2-45D1-A9F8-5ADC9B616F85}" type="doc">
      <dgm:prSet loTypeId="urn:microsoft.com/office/officeart/2005/8/layout/vList2#52" loCatId="list" qsTypeId="urn:microsoft.com/office/officeart/2005/8/quickstyle/simple3#43" qsCatId="simple" csTypeId="urn:microsoft.com/office/officeart/2005/8/colors/accent1_2#50" csCatId="accent1"/>
      <dgm:spPr/>
      <dgm:t>
        <a:bodyPr/>
        <a:lstStyle/>
        <a:p>
          <a:endParaRPr lang="en-IN"/>
        </a:p>
      </dgm:t>
    </dgm:pt>
    <dgm:pt modelId="{F2B2203F-2FAE-49B7-A1D5-9CD1B5127346}">
      <dgm:prSet/>
      <dgm:spPr/>
      <dgm:t>
        <a:bodyPr/>
        <a:lstStyle/>
        <a:p>
          <a:r>
            <a:rPr lang="en-US" b="1" dirty="0">
              <a:latin typeface="+mj-lt"/>
            </a:rPr>
            <a:t>PO4 : Conduct Investigations of complex problems</a:t>
          </a:r>
          <a:endParaRPr lang="en-IN" dirty="0">
            <a:latin typeface="+mj-lt"/>
          </a:endParaRPr>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pt>
    <dgm:pt modelId="{54692D58-280A-4A5B-8ABB-4AA8C3D0C486}" type="pres">
      <dgm:prSet presAssocID="{F2B2203F-2FAE-49B7-A1D5-9CD1B5127346}" presName="parentText" presStyleLbl="node1" presStyleIdx="0" presStyleCnt="1">
        <dgm:presLayoutVars>
          <dgm:chMax val="0"/>
          <dgm:bulletEnabled val="1"/>
        </dgm:presLayoutVars>
      </dgm:prSet>
      <dgm:spPr/>
    </dgm:pt>
  </dgm:ptLst>
  <dgm:cxnLst>
    <dgm:cxn modelId="{C19B5B16-6706-47B1-9748-FFF77E9A2A15}" srcId="{CA3BDE70-45F2-45D1-A9F8-5ADC9B616F85}" destId="{F2B2203F-2FAE-49B7-A1D5-9CD1B5127346}" srcOrd="0" destOrd="0" parTransId="{0C5F4077-1886-4CF9-AD59-B820AE05ADC7}" sibTransId="{470CA956-F82D-44F7-AFF1-5655BDBD69D3}"/>
    <dgm:cxn modelId="{1909516C-BCE5-4353-B56A-21175CBC33B3}" type="presOf" srcId="{F2B2203F-2FAE-49B7-A1D5-9CD1B5127346}" destId="{54692D58-280A-4A5B-8ABB-4AA8C3D0C486}" srcOrd="0" destOrd="0" presId="urn:microsoft.com/office/officeart/2005/8/layout/vList2#52"/>
    <dgm:cxn modelId="{52F619F5-74D3-417A-8B58-DED1C6703DDA}" type="presOf" srcId="{CA3BDE70-45F2-45D1-A9F8-5ADC9B616F85}" destId="{BAD57889-E122-4358-BE0C-A1CC3A735F9B}" srcOrd="0" destOrd="0" presId="urn:microsoft.com/office/officeart/2005/8/layout/vList2#52"/>
    <dgm:cxn modelId="{8560336C-5FB9-4397-8FB0-FBD4594E7074}" type="presParOf" srcId="{BAD57889-E122-4358-BE0C-A1CC3A735F9B}" destId="{54692D58-280A-4A5B-8ABB-4AA8C3D0C486}" srcOrd="0" destOrd="0" presId="urn:microsoft.com/office/officeart/2005/8/layout/vList2#5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0803BEA6-810A-46C8-899C-70229B268BB8}" type="doc">
      <dgm:prSet loTypeId="urn:microsoft.com/office/officeart/2005/8/layout/vList2#53" loCatId="list" qsTypeId="urn:microsoft.com/office/officeart/2005/8/quickstyle/simple3#44" qsCatId="simple" csTypeId="urn:microsoft.com/office/officeart/2005/8/colors/accent1_2#51" csCatId="accent1" phldr="1"/>
      <dgm:spPr/>
      <dgm:t>
        <a:bodyPr/>
        <a:lstStyle/>
        <a:p>
          <a:endParaRPr lang="en-IN"/>
        </a:p>
      </dgm:t>
    </dgm:pt>
    <dgm:pt modelId="{502B59D9-8C99-44C9-B85F-4596BFA6E16F}">
      <dgm:prSet/>
      <dgm:spPr/>
      <dgm:t>
        <a:bodyPr/>
        <a:lstStyle/>
        <a:p>
          <a:r>
            <a:rPr lang="en-IN" b="1" dirty="0">
              <a:latin typeface="+mj-lt"/>
            </a:rPr>
            <a:t>PO5 : </a:t>
          </a:r>
          <a:r>
            <a:rPr lang="en-US" b="1" dirty="0">
              <a:latin typeface="+mj-lt"/>
            </a:rPr>
            <a:t>Modern tool usage</a:t>
          </a:r>
          <a:endParaRPr lang="en-IN" dirty="0">
            <a:latin typeface="+mj-lt"/>
          </a:endParaRPr>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pt>
  </dgm:ptLst>
  <dgm:cxnLst>
    <dgm:cxn modelId="{89B86702-CBFF-4C4A-87CB-6C7C7A24F0BB}" type="presOf" srcId="{0803BEA6-810A-46C8-899C-70229B268BB8}" destId="{E298B721-E1B9-4CD4-8B1A-4950CC157D9F}" srcOrd="0" destOrd="0" presId="urn:microsoft.com/office/officeart/2005/8/layout/vList2#53"/>
    <dgm:cxn modelId="{C0A7060B-E306-436C-82D8-E1BE2F57219E}" srcId="{0803BEA6-810A-46C8-899C-70229B268BB8}" destId="{502B59D9-8C99-44C9-B85F-4596BFA6E16F}" srcOrd="0" destOrd="0" parTransId="{9D2B8A0D-F6D2-4C03-871B-3A7AAE296648}" sibTransId="{1F2A8542-A15A-4424-AE39-080E22955215}"/>
    <dgm:cxn modelId="{79F52068-9168-49F4-ABEA-6EC918CAAC57}" type="presOf" srcId="{502B59D9-8C99-44C9-B85F-4596BFA6E16F}" destId="{3EED7F0D-5C80-4479-905C-E79E88227593}" srcOrd="0" destOrd="0" presId="urn:microsoft.com/office/officeart/2005/8/layout/vList2#53"/>
    <dgm:cxn modelId="{FC1085FD-3A66-4C5B-833A-74FF3D13A439}" type="presParOf" srcId="{E298B721-E1B9-4CD4-8B1A-4950CC157D9F}" destId="{3EED7F0D-5C80-4479-905C-E79E88227593}" srcOrd="0" destOrd="0" presId="urn:microsoft.com/office/officeart/2005/8/layout/vList2#53"/>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EBCFF2A5-481F-4662-8A7E-7E8F303E314D}" type="doc">
      <dgm:prSet loTypeId="urn:microsoft.com/office/officeart/2005/8/layout/vList2#54" loCatId="list" qsTypeId="urn:microsoft.com/office/officeart/2005/8/quickstyle/simple3#45" qsCatId="simple" csTypeId="urn:microsoft.com/office/officeart/2005/8/colors/accent1_2#52" csCatId="accent1" phldr="1"/>
      <dgm:spPr/>
      <dgm:t>
        <a:bodyPr/>
        <a:lstStyle/>
        <a:p>
          <a:endParaRPr lang="en-IN"/>
        </a:p>
      </dgm:t>
    </dgm:pt>
    <dgm:pt modelId="{FBA19F7D-578A-464D-ADE6-D3D08AEFD9D5}">
      <dgm:prSet custT="1"/>
      <dgm:spPr/>
      <dgm:t>
        <a:bodyPr/>
        <a:lstStyle/>
        <a:p>
          <a:r>
            <a:rPr lang="en-US" sz="2100" b="1" dirty="0">
              <a:latin typeface="+mj-lt"/>
            </a:rPr>
            <a:t>PO6 : The engineer and society</a:t>
          </a:r>
          <a:endParaRPr lang="en-IN" sz="2100" dirty="0">
            <a:latin typeface="+mj-lt"/>
          </a:endParaRPr>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pt>
    <dgm:pt modelId="{6CC17462-A62E-4245-BFD1-F10DCB528333}" type="pres">
      <dgm:prSet presAssocID="{FBA19F7D-578A-464D-ADE6-D3D08AEFD9D5}" presName="parentText" presStyleLbl="node1" presStyleIdx="0" presStyleCnt="1" custScaleY="212886" custLinFactNeighborY="4529">
        <dgm:presLayoutVars>
          <dgm:chMax val="0"/>
          <dgm:bulletEnabled val="1"/>
        </dgm:presLayoutVars>
      </dgm:prSet>
      <dgm:spPr/>
    </dgm:pt>
  </dgm:ptLst>
  <dgm:cxnLst>
    <dgm:cxn modelId="{D0AB457E-09BC-4C4F-B283-9F37B0A4CA2F}" type="presOf" srcId="{FBA19F7D-578A-464D-ADE6-D3D08AEFD9D5}" destId="{6CC17462-A62E-4245-BFD1-F10DCB528333}" srcOrd="0" destOrd="0" presId="urn:microsoft.com/office/officeart/2005/8/layout/vList2#54"/>
    <dgm:cxn modelId="{CA989CB1-55E9-41C4-929C-8340165DAC8F}" srcId="{EBCFF2A5-481F-4662-8A7E-7E8F303E314D}" destId="{FBA19F7D-578A-464D-ADE6-D3D08AEFD9D5}" srcOrd="0" destOrd="0" parTransId="{3AF0BA7F-DD77-44E2-A6BF-C585D5079A71}" sibTransId="{C1BF92C5-17F2-4305-A1F3-8B3F1D8CBFFC}"/>
    <dgm:cxn modelId="{2D5C99BE-FD26-4B2A-BDE6-32613E7B9204}" type="presOf" srcId="{EBCFF2A5-481F-4662-8A7E-7E8F303E314D}" destId="{52F828C4-77A4-4B43-9441-70FA5F9DF12E}" srcOrd="0" destOrd="0" presId="urn:microsoft.com/office/officeart/2005/8/layout/vList2#54"/>
    <dgm:cxn modelId="{BAFD18D5-2549-4E60-97DD-99E339F7D5DA}" type="presParOf" srcId="{52F828C4-77A4-4B43-9441-70FA5F9DF12E}" destId="{6CC17462-A62E-4245-BFD1-F10DCB528333}" srcOrd="0" destOrd="0" presId="urn:microsoft.com/office/officeart/2005/8/layout/vList2#54"/>
  </dgm:cxnLst>
  <dgm:bg/>
  <dgm:whole/>
  <dgm:extLst>
    <a:ext uri="http://schemas.microsoft.com/office/drawing/2008/diagram">
      <dsp:dataModelExt xmlns:dsp="http://schemas.microsoft.com/office/drawing/2008/diagram" relId="rId3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EA6042-2EA2-4065-81DF-7A18BEC42C1C}" type="doc">
      <dgm:prSet loTypeId="urn:microsoft.com/office/officeart/2005/8/layout/vList2#32" loCatId="list" qsTypeId="urn:microsoft.com/office/officeart/2005/8/quickstyle/simple3#27" qsCatId="simple" csTypeId="urn:microsoft.com/office/officeart/2005/8/colors/accent1_2#31" csCatId="accent1" phldr="1"/>
      <dgm:spPr/>
      <dgm:t>
        <a:bodyPr/>
        <a:lstStyle/>
        <a:p>
          <a:endParaRPr lang="en-IN"/>
        </a:p>
      </dgm:t>
    </dgm:pt>
    <dgm:pt modelId="{8632B43A-A1FB-4963-84A0-F0A61C5BFA59}">
      <dgm:prSet phldr="0" custT="1"/>
      <dgm:spPr/>
      <dgm:t>
        <a:bodyPr/>
        <a:lstStyle/>
        <a:p>
          <a:pPr rtl="0"/>
          <a:r>
            <a:rPr lang="en-US" sz="2700" b="0" dirty="0">
              <a:latin typeface="Calibri Light" panose="020F0302020204030204"/>
            </a:rPr>
            <a:t>Type of Data</a:t>
          </a:r>
          <a:r>
            <a:rPr lang="en-US" sz="2700" b="0" dirty="0"/>
            <a:t>: structured, semi-structured, unstructured data, Numeric, Categorical, Graphical, High Dimensional Data, Transactional Data, Spatial Data, Social Network Data, standard datasets, Data Classification, Sources of Data, Data manipulation in various formats, for example, CSV file, pdf file, XML file, HTML file, text file, JSON, image files etc. import and export data in R/Python.</a:t>
          </a:r>
          <a:r>
            <a:rPr lang="en-US" sz="2700" b="0" dirty="0">
              <a:latin typeface="Calibri Light" panose="020F0302020204030204"/>
            </a:rPr>
            <a:t> </a:t>
          </a:r>
          <a:endParaRPr lang="en-US" sz="2700" b="0" dirty="0"/>
        </a:p>
      </dgm:t>
    </dgm:pt>
    <dgm:pt modelId="{8954BA86-F411-4F2D-BEFA-BBF9617D879B}" type="parTrans" cxnId="{6F0FFE21-F288-41B6-AC2F-F6C2F97FC76B}">
      <dgm:prSet/>
      <dgm:spPr/>
      <dgm:t>
        <a:bodyPr/>
        <a:lstStyle/>
        <a:p>
          <a:endParaRPr lang="en-US"/>
        </a:p>
      </dgm:t>
    </dgm:pt>
    <dgm:pt modelId="{B34E360E-2AF5-434A-80B9-E34DD0DE11AF}" type="sibTrans" cxnId="{6F0FFE21-F288-41B6-AC2F-F6C2F97FC76B}">
      <dgm:prSet/>
      <dgm:spPr/>
      <dgm:t>
        <a:bodyPr/>
        <a:lstStyle/>
        <a:p>
          <a:endParaRPr lang="en-US"/>
        </a:p>
      </dgm:t>
    </dgm:pt>
    <dgm:pt modelId="{5935E145-FD17-4F9E-B302-F21214F4A468}" type="pres">
      <dgm:prSet presAssocID="{18EA6042-2EA2-4065-81DF-7A18BEC42C1C}" presName="linear" presStyleCnt="0">
        <dgm:presLayoutVars>
          <dgm:animLvl val="lvl"/>
          <dgm:resizeHandles val="exact"/>
        </dgm:presLayoutVars>
      </dgm:prSet>
      <dgm:spPr/>
    </dgm:pt>
    <dgm:pt modelId="{6DCBBEC5-5B01-4132-A331-9D4D3453D65C}" type="pres">
      <dgm:prSet presAssocID="{8632B43A-A1FB-4963-84A0-F0A61C5BFA59}" presName="parentText" presStyleLbl="node1" presStyleIdx="0" presStyleCnt="1" custScaleY="895413" custLinFactNeighborY="-25629">
        <dgm:presLayoutVars>
          <dgm:chMax val="0"/>
          <dgm:bulletEnabled val="1"/>
        </dgm:presLayoutVars>
      </dgm:prSet>
      <dgm:spPr/>
    </dgm:pt>
  </dgm:ptLst>
  <dgm:cxnLst>
    <dgm:cxn modelId="{6F0FFE21-F288-41B6-AC2F-F6C2F97FC76B}" srcId="{18EA6042-2EA2-4065-81DF-7A18BEC42C1C}" destId="{8632B43A-A1FB-4963-84A0-F0A61C5BFA59}" srcOrd="0" destOrd="0" parTransId="{8954BA86-F411-4F2D-BEFA-BBF9617D879B}" sibTransId="{B34E360E-2AF5-434A-80B9-E34DD0DE11AF}"/>
    <dgm:cxn modelId="{CEF4207B-9A88-4C7F-9854-D8DC57B65472}" type="presOf" srcId="{8632B43A-A1FB-4963-84A0-F0A61C5BFA59}" destId="{6DCBBEC5-5B01-4132-A331-9D4D3453D65C}" srcOrd="0" destOrd="0" presId="urn:microsoft.com/office/officeart/2005/8/layout/vList2#32"/>
    <dgm:cxn modelId="{C0AD709E-320B-4381-8394-AF0D7542A2C1}" type="presOf" srcId="{18EA6042-2EA2-4065-81DF-7A18BEC42C1C}" destId="{5935E145-FD17-4F9E-B302-F21214F4A468}" srcOrd="0" destOrd="0" presId="urn:microsoft.com/office/officeart/2005/8/layout/vList2#32"/>
    <dgm:cxn modelId="{5C85BD0E-8CD5-40C0-95D0-5D2760F699F5}" type="presParOf" srcId="{5935E145-FD17-4F9E-B302-F21214F4A468}" destId="{6DCBBEC5-5B01-4132-A331-9D4D3453D65C}" srcOrd="0" destOrd="0" presId="urn:microsoft.com/office/officeart/2005/8/layout/vList2#3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9995D18-05F5-4A4B-8F9A-27E4833C6620}" type="doc">
      <dgm:prSet loTypeId="urn:microsoft.com/office/officeart/2005/8/layout/vList2#55" loCatId="list" qsTypeId="urn:microsoft.com/office/officeart/2005/8/quickstyle/3d1#8" qsCatId="3D" csTypeId="urn:microsoft.com/office/officeart/2005/8/colors/accent1_2#53" csCatId="accent1" phldr="1"/>
      <dgm:spPr/>
      <dgm:t>
        <a:bodyPr/>
        <a:lstStyle/>
        <a:p>
          <a:endParaRPr lang="en-IN"/>
        </a:p>
      </dgm:t>
    </dgm:pt>
    <dgm:pt modelId="{90AED077-85C4-46EA-B5F8-30BF070D360B}">
      <dgm:prSet custT="1"/>
      <dgm:spPr>
        <a:solidFill>
          <a:schemeClr val="accent6">
            <a:lumMod val="75000"/>
          </a:schemeClr>
        </a:solidFill>
      </dgm:spPr>
      <dgm:t>
        <a:bodyPr/>
        <a:lstStyle/>
        <a:p>
          <a:r>
            <a:rPr lang="en-US" sz="2800" b="1" dirty="0"/>
            <a:t>Engineering Graduates will be able to</a:t>
          </a:r>
          <a:r>
            <a:rPr lang="en-US" sz="2800" dirty="0"/>
            <a:t>:</a:t>
          </a:r>
          <a:endParaRPr lang="en-IN" sz="2800" dirty="0"/>
        </a:p>
      </dgm:t>
    </dgm:pt>
    <dgm:pt modelId="{1E0C8B89-16C6-4880-8B09-06C9D70EBF80}" type="parTrans" cxnId="{B048A809-CB6A-4592-A8D6-3FCFFDFA9564}">
      <dgm:prSet/>
      <dgm:spPr/>
      <dgm:t>
        <a:bodyPr/>
        <a:lstStyle/>
        <a:p>
          <a:endParaRPr lang="en-IN"/>
        </a:p>
      </dgm:t>
    </dgm:pt>
    <dgm:pt modelId="{E50D95E2-F091-4315-B45F-5F68BA43AB8B}" type="sibTrans" cxnId="{B048A809-CB6A-4592-A8D6-3FCFFDFA9564}">
      <dgm:prSet/>
      <dgm:spPr/>
      <dgm:t>
        <a:bodyPr/>
        <a:lstStyle/>
        <a:p>
          <a:endParaRPr lang="en-IN"/>
        </a:p>
      </dgm:t>
    </dgm:pt>
    <dgm:pt modelId="{F61E8516-DE3F-4AE9-AE50-9F42F39BFAD3}" type="pres">
      <dgm:prSet presAssocID="{09995D18-05F5-4A4B-8F9A-27E4833C6620}" presName="linear" presStyleCnt="0">
        <dgm:presLayoutVars>
          <dgm:animLvl val="lvl"/>
          <dgm:resizeHandles val="exact"/>
        </dgm:presLayoutVars>
      </dgm:prSet>
      <dgm:spPr/>
    </dgm:pt>
    <dgm:pt modelId="{B898B381-A99B-40FA-B837-D80DC4A60493}" type="pres">
      <dgm:prSet presAssocID="{90AED077-85C4-46EA-B5F8-30BF070D360B}" presName="parentText" presStyleLbl="node1" presStyleIdx="0" presStyleCnt="1" custScaleY="217306">
        <dgm:presLayoutVars>
          <dgm:chMax val="0"/>
          <dgm:bulletEnabled val="1"/>
        </dgm:presLayoutVars>
      </dgm:prSet>
      <dgm:spPr/>
    </dgm:pt>
  </dgm:ptLst>
  <dgm:cxnLst>
    <dgm:cxn modelId="{B048A809-CB6A-4592-A8D6-3FCFFDFA9564}" srcId="{09995D18-05F5-4A4B-8F9A-27E4833C6620}" destId="{90AED077-85C4-46EA-B5F8-30BF070D360B}" srcOrd="0" destOrd="0" parTransId="{1E0C8B89-16C6-4880-8B09-06C9D70EBF80}" sibTransId="{E50D95E2-F091-4315-B45F-5F68BA43AB8B}"/>
    <dgm:cxn modelId="{67BFA85E-145F-44E8-B0AC-783DFCA75D52}" type="presOf" srcId="{90AED077-85C4-46EA-B5F8-30BF070D360B}" destId="{B898B381-A99B-40FA-B837-D80DC4A60493}" srcOrd="0" destOrd="0" presId="urn:microsoft.com/office/officeart/2005/8/layout/vList2#55"/>
    <dgm:cxn modelId="{13A338C2-6B4F-4E53-B067-783BB37DB4B8}" type="presOf" srcId="{09995D18-05F5-4A4B-8F9A-27E4833C6620}" destId="{F61E8516-DE3F-4AE9-AE50-9F42F39BFAD3}" srcOrd="0" destOrd="0" presId="urn:microsoft.com/office/officeart/2005/8/layout/vList2#55"/>
    <dgm:cxn modelId="{4AABD35C-5A70-42B4-952D-3571943D5CEB}" type="presParOf" srcId="{F61E8516-DE3F-4AE9-AE50-9F42F39BFAD3}" destId="{B898B381-A99B-40FA-B837-D80DC4A60493}" srcOrd="0" destOrd="0" presId="urn:microsoft.com/office/officeart/2005/8/layout/vList2#5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9A6AA7B5-1491-47C8-85E4-E5E8FDD6D065}" type="doc">
      <dgm:prSet loTypeId="urn:microsoft.com/office/officeart/2005/8/layout/vList2#56" loCatId="list" qsTypeId="urn:microsoft.com/office/officeart/2005/8/quickstyle/simple3#46" qsCatId="simple" csTypeId="urn:microsoft.com/office/officeart/2005/8/colors/accent1_2#54" csCatId="accent1" phldr="1"/>
      <dgm:spPr/>
      <dgm:t>
        <a:bodyPr/>
        <a:lstStyle/>
        <a:p>
          <a:endParaRPr lang="en-IN"/>
        </a:p>
      </dgm:t>
    </dgm:pt>
    <dgm:pt modelId="{02C141FE-9ABF-48FD-9848-42A0EFA33222}">
      <dgm:prSet/>
      <dgm:spPr/>
      <dgm:t>
        <a:bodyPr/>
        <a:lstStyle/>
        <a:p>
          <a:r>
            <a:rPr lang="en-IN" b="1" dirty="0">
              <a:latin typeface="+mj-lt"/>
            </a:rPr>
            <a:t>PO7 : </a:t>
          </a:r>
          <a:r>
            <a:rPr lang="en-US" b="1" dirty="0">
              <a:latin typeface="+mj-lt"/>
              <a:ea typeface="Calibri" panose="020F0502020204030204" charset="0"/>
            </a:rPr>
            <a:t>Environment and sustainability</a:t>
          </a:r>
          <a:endParaRPr lang="en-IN" dirty="0"/>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pt>
    <dgm:pt modelId="{AEDD9097-4AFF-4D2E-9357-46583571353B}" type="pres">
      <dgm:prSet presAssocID="{02C141FE-9ABF-48FD-9848-42A0EFA33222}" presName="parentText" presStyleLbl="node1" presStyleIdx="0" presStyleCnt="1">
        <dgm:presLayoutVars>
          <dgm:chMax val="0"/>
          <dgm:bulletEnabled val="1"/>
        </dgm:presLayoutVars>
      </dgm:prSet>
      <dgm:spPr/>
    </dgm:pt>
  </dgm:ptLst>
  <dgm:cxnLst>
    <dgm:cxn modelId="{235FA966-C47A-4BCB-AAED-54A261FD7D2F}" srcId="{9A6AA7B5-1491-47C8-85E4-E5E8FDD6D065}" destId="{02C141FE-9ABF-48FD-9848-42A0EFA33222}" srcOrd="0" destOrd="0" parTransId="{293B506A-CB52-4629-804F-4EA81B2C3153}" sibTransId="{22F57173-271F-4897-B456-2A1AE73C488C}"/>
    <dgm:cxn modelId="{D9DF646C-4716-4C8A-AFBB-C4F016B2810C}" type="presOf" srcId="{9A6AA7B5-1491-47C8-85E4-E5E8FDD6D065}" destId="{685F4F69-7D82-4DED-A9A8-7071B724DF07}" srcOrd="0" destOrd="0" presId="urn:microsoft.com/office/officeart/2005/8/layout/vList2#56"/>
    <dgm:cxn modelId="{B5D9AFD8-A761-464B-8E0A-673F85E1365D}" type="presOf" srcId="{02C141FE-9ABF-48FD-9848-42A0EFA33222}" destId="{AEDD9097-4AFF-4D2E-9357-46583571353B}" srcOrd="0" destOrd="0" presId="urn:microsoft.com/office/officeart/2005/8/layout/vList2#56"/>
    <dgm:cxn modelId="{4A6BE53A-6C8F-4792-B40E-76EA3D947950}" type="presParOf" srcId="{685F4F69-7D82-4DED-A9A8-7071B724DF07}" destId="{AEDD9097-4AFF-4D2E-9357-46583571353B}" srcOrd="0" destOrd="0" presId="urn:microsoft.com/office/officeart/2005/8/layout/vList2#5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1B644E16-AACD-4612-92E0-D46EF4ECB879}" type="doc">
      <dgm:prSet loTypeId="urn:microsoft.com/office/officeart/2005/8/layout/vList2#57" loCatId="list" qsTypeId="urn:microsoft.com/office/officeart/2005/8/quickstyle/simple3#47" qsCatId="simple" csTypeId="urn:microsoft.com/office/officeart/2005/8/colors/accent1_2#55" csCatId="accent1" phldr="1"/>
      <dgm:spPr/>
      <dgm:t>
        <a:bodyPr/>
        <a:lstStyle/>
        <a:p>
          <a:endParaRPr lang="en-IN"/>
        </a:p>
      </dgm:t>
    </dgm:pt>
    <dgm:pt modelId="{E7AAAF9E-D416-49AE-8611-65377A7DE939}">
      <dgm:prSet/>
      <dgm:spPr/>
      <dgm:t>
        <a:bodyPr/>
        <a:lstStyle/>
        <a:p>
          <a:r>
            <a:rPr lang="en-US" b="1" dirty="0">
              <a:latin typeface="+mj-lt"/>
              <a:ea typeface="Times New Roman" panose="02020603050405020304" pitchFamily="18" charset="0"/>
              <a:cs typeface="Times New Roman" panose="02020603050405020304" pitchFamily="18" charset="0"/>
            </a:rPr>
            <a:t>PO8 : Ethics</a:t>
          </a:r>
          <a:endParaRPr lang="en-IN" dirty="0"/>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1">
        <dgm:presLayoutVars>
          <dgm:chMax val="0"/>
          <dgm:bulletEnabled val="1"/>
        </dgm:presLayoutVars>
      </dgm:prSet>
      <dgm:spPr/>
    </dgm:pt>
  </dgm:ptLst>
  <dgm:cxnLst>
    <dgm:cxn modelId="{35F0A74C-EED2-45A7-A024-9DBEAD7DAF2B}" type="presOf" srcId="{E7AAAF9E-D416-49AE-8611-65377A7DE939}" destId="{CD5036F8-A246-4E6A-8921-20C367BBB964}" srcOrd="0" destOrd="0" presId="urn:microsoft.com/office/officeart/2005/8/layout/vList2#57"/>
    <dgm:cxn modelId="{EADE17B7-FE92-4EA7-A469-F698C8E6940A}" srcId="{1B644E16-AACD-4612-92E0-D46EF4ECB879}" destId="{E7AAAF9E-D416-49AE-8611-65377A7DE939}" srcOrd="0" destOrd="0" parTransId="{5C719D1D-8A96-404E-AB5C-11562DFC1D30}" sibTransId="{AF8B5B03-720E-47F1-8D53-0E882540183D}"/>
    <dgm:cxn modelId="{64D080F9-01AB-4381-92D6-30A1DCB91335}" type="presOf" srcId="{1B644E16-AACD-4612-92E0-D46EF4ECB879}" destId="{B22A3E1F-BDC2-4FC3-B056-77BC1F86A5BC}" srcOrd="0" destOrd="0" presId="urn:microsoft.com/office/officeart/2005/8/layout/vList2#57"/>
    <dgm:cxn modelId="{FD9BB8E1-4D35-4258-B3DB-D8F71B14D167}" type="presParOf" srcId="{B22A3E1F-BDC2-4FC3-B056-77BC1F86A5BC}" destId="{CD5036F8-A246-4E6A-8921-20C367BBB964}" srcOrd="0" destOrd="0" presId="urn:microsoft.com/office/officeart/2005/8/layout/vList2#57"/>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FF45E94E-C528-4C21-A29D-573922B4ED68}" type="doc">
      <dgm:prSet loTypeId="urn:microsoft.com/office/officeart/2005/8/layout/vList2#58" loCatId="list" qsTypeId="urn:microsoft.com/office/officeart/2005/8/quickstyle/simple3#48" qsCatId="simple" csTypeId="urn:microsoft.com/office/officeart/2005/8/colors/accent1_2#56" csCatId="accent1" phldr="1"/>
      <dgm:spPr/>
      <dgm:t>
        <a:bodyPr/>
        <a:lstStyle/>
        <a:p>
          <a:endParaRPr lang="en-IN"/>
        </a:p>
      </dgm:t>
    </dgm:pt>
    <dgm:pt modelId="{FCBD3793-394C-48FC-B28C-1D09533E7BA0}">
      <dgm:prSet/>
      <dgm:spPr/>
      <dgm:t>
        <a:bodyPr/>
        <a:lstStyle/>
        <a:p>
          <a:r>
            <a:rPr lang="en-US" b="1" dirty="0">
              <a:latin typeface="+mj-lt"/>
              <a:ea typeface="Times New Roman" panose="02020603050405020304" pitchFamily="18" charset="0"/>
              <a:cs typeface="Times New Roman" panose="02020603050405020304" pitchFamily="18" charset="0"/>
            </a:rPr>
            <a:t>PO9 : Individual and teamwork</a:t>
          </a:r>
          <a:endParaRPr lang="en-IN" dirty="0"/>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pt>
    <dgm:pt modelId="{8C029958-E145-4D8C-B815-F42AE9B5E6DF}" type="pres">
      <dgm:prSet presAssocID="{FCBD3793-394C-48FC-B28C-1D09533E7BA0}" presName="parentText" presStyleLbl="node1" presStyleIdx="0" presStyleCnt="1">
        <dgm:presLayoutVars>
          <dgm:chMax val="0"/>
          <dgm:bulletEnabled val="1"/>
        </dgm:presLayoutVars>
      </dgm:prSet>
      <dgm:spPr/>
    </dgm:pt>
  </dgm:ptLst>
  <dgm:cxnLst>
    <dgm:cxn modelId="{27D07304-FB48-42DA-9A97-1D607D0CE964}" srcId="{FF45E94E-C528-4C21-A29D-573922B4ED68}" destId="{FCBD3793-394C-48FC-B28C-1D09533E7BA0}" srcOrd="0" destOrd="0" parTransId="{3C3BF590-E539-434F-BC04-7F5815B84D60}" sibTransId="{6BA01F92-7F7A-4713-B56A-6F20FAAB3645}"/>
    <dgm:cxn modelId="{AB6B6506-5FAB-4B7C-9169-D7EAD2353449}" type="presOf" srcId="{FF45E94E-C528-4C21-A29D-573922B4ED68}" destId="{45C93CBB-046D-43CD-9356-3FC8771C32AF}" srcOrd="0" destOrd="0" presId="urn:microsoft.com/office/officeart/2005/8/layout/vList2#58"/>
    <dgm:cxn modelId="{98682F40-8CD8-4C09-9AF8-AB3348308CA9}" type="presOf" srcId="{FCBD3793-394C-48FC-B28C-1D09533E7BA0}" destId="{8C029958-E145-4D8C-B815-F42AE9B5E6DF}" srcOrd="0" destOrd="0" presId="urn:microsoft.com/office/officeart/2005/8/layout/vList2#58"/>
    <dgm:cxn modelId="{8D1571E3-5D04-4F81-95D3-8B0E9DF967CD}" type="presParOf" srcId="{45C93CBB-046D-43CD-9356-3FC8771C32AF}" destId="{8C029958-E145-4D8C-B815-F42AE9B5E6DF}" srcOrd="0" destOrd="0" presId="urn:microsoft.com/office/officeart/2005/8/layout/vList2#58"/>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CA3BDE70-45F2-45D1-A9F8-5ADC9B616F85}" type="doc">
      <dgm:prSet loTypeId="urn:microsoft.com/office/officeart/2005/8/layout/vList2#59" loCatId="list" qsTypeId="urn:microsoft.com/office/officeart/2005/8/quickstyle/simple3#49" qsCatId="simple" csTypeId="urn:microsoft.com/office/officeart/2005/8/colors/accent1_2#57" csCatId="accent1" phldr="1"/>
      <dgm:spPr/>
      <dgm:t>
        <a:bodyPr/>
        <a:lstStyle/>
        <a:p>
          <a:endParaRPr lang="en-IN"/>
        </a:p>
      </dgm:t>
    </dgm:pt>
    <dgm:pt modelId="{F2B2203F-2FAE-49B7-A1D5-9CD1B5127346}">
      <dgm:prSet/>
      <dgm:spPr/>
      <dgm:t>
        <a:bodyPr/>
        <a:lstStyle/>
        <a:p>
          <a:r>
            <a:rPr lang="en-IN" b="1" dirty="0">
              <a:latin typeface="+mj-lt"/>
            </a:rPr>
            <a:t>PO10 : </a:t>
          </a:r>
          <a:r>
            <a:rPr lang="en-US" b="1" dirty="0">
              <a:latin typeface="+mj-lt"/>
              <a:ea typeface="Times New Roman" panose="02020603050405020304" pitchFamily="18" charset="0"/>
              <a:cs typeface="Times New Roman" panose="02020603050405020304" pitchFamily="18" charset="0"/>
            </a:rPr>
            <a:t>Communication</a:t>
          </a:r>
          <a:endParaRPr lang="en-IN" dirty="0"/>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pt>
    <dgm:pt modelId="{54692D58-280A-4A5B-8ABB-4AA8C3D0C486}" type="pres">
      <dgm:prSet presAssocID="{F2B2203F-2FAE-49B7-A1D5-9CD1B5127346}" presName="parentText" presStyleLbl="node1" presStyleIdx="0" presStyleCnt="1">
        <dgm:presLayoutVars>
          <dgm:chMax val="0"/>
          <dgm:bulletEnabled val="1"/>
        </dgm:presLayoutVars>
      </dgm:prSet>
      <dgm:spPr/>
    </dgm:pt>
  </dgm:ptLst>
  <dgm:cxnLst>
    <dgm:cxn modelId="{C19B5B16-6706-47B1-9748-FFF77E9A2A15}" srcId="{CA3BDE70-45F2-45D1-A9F8-5ADC9B616F85}" destId="{F2B2203F-2FAE-49B7-A1D5-9CD1B5127346}" srcOrd="0" destOrd="0" parTransId="{0C5F4077-1886-4CF9-AD59-B820AE05ADC7}" sibTransId="{470CA956-F82D-44F7-AFF1-5655BDBD69D3}"/>
    <dgm:cxn modelId="{AE9E2A66-4596-4B64-A2F2-AFB39C6F1D5F}" type="presOf" srcId="{F2B2203F-2FAE-49B7-A1D5-9CD1B5127346}" destId="{54692D58-280A-4A5B-8ABB-4AA8C3D0C486}" srcOrd="0" destOrd="0" presId="urn:microsoft.com/office/officeart/2005/8/layout/vList2#59"/>
    <dgm:cxn modelId="{302C0250-4844-44E8-8E87-694A9CD9D190}" type="presOf" srcId="{CA3BDE70-45F2-45D1-A9F8-5ADC9B616F85}" destId="{BAD57889-E122-4358-BE0C-A1CC3A735F9B}" srcOrd="0" destOrd="0" presId="urn:microsoft.com/office/officeart/2005/8/layout/vList2#59"/>
    <dgm:cxn modelId="{6DD55BAC-89B5-406B-BB81-9036F2B71E2C}" type="presParOf" srcId="{BAD57889-E122-4358-BE0C-A1CC3A735F9B}" destId="{54692D58-280A-4A5B-8ABB-4AA8C3D0C486}" srcOrd="0" destOrd="0" presId="urn:microsoft.com/office/officeart/2005/8/layout/vList2#59"/>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0803BEA6-810A-46C8-899C-70229B268BB8}" type="doc">
      <dgm:prSet loTypeId="urn:microsoft.com/office/officeart/2005/8/layout/vList2#60" loCatId="list" qsTypeId="urn:microsoft.com/office/officeart/2005/8/quickstyle/simple3#50" qsCatId="simple" csTypeId="urn:microsoft.com/office/officeart/2005/8/colors/accent1_2#58" csCatId="accent1" phldr="1"/>
      <dgm:spPr/>
      <dgm:t>
        <a:bodyPr/>
        <a:lstStyle/>
        <a:p>
          <a:endParaRPr lang="en-IN"/>
        </a:p>
      </dgm:t>
    </dgm:pt>
    <dgm:pt modelId="{502B59D9-8C99-44C9-B85F-4596BFA6E16F}">
      <dgm:prSet/>
      <dgm:spPr/>
      <dgm:t>
        <a:bodyPr/>
        <a:lstStyle/>
        <a:p>
          <a:r>
            <a:rPr lang="en-US" b="1" dirty="0">
              <a:latin typeface="+mj-lt"/>
              <a:ea typeface="Times New Roman" panose="02020603050405020304" pitchFamily="18" charset="0"/>
              <a:cs typeface="Times New Roman" panose="02020603050405020304" pitchFamily="18" charset="0"/>
            </a:rPr>
            <a:t>PO11 : Project management and finance</a:t>
          </a:r>
          <a:endParaRPr lang="en-IN" dirty="0"/>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pt>
  </dgm:ptLst>
  <dgm:cxnLst>
    <dgm:cxn modelId="{C0A7060B-E306-436C-82D8-E1BE2F57219E}" srcId="{0803BEA6-810A-46C8-899C-70229B268BB8}" destId="{502B59D9-8C99-44C9-B85F-4596BFA6E16F}" srcOrd="0" destOrd="0" parTransId="{9D2B8A0D-F6D2-4C03-871B-3A7AAE296648}" sibTransId="{1F2A8542-A15A-4424-AE39-080E22955215}"/>
    <dgm:cxn modelId="{14D39711-3E84-402E-B5E0-1372FC992FFD}" type="presOf" srcId="{0803BEA6-810A-46C8-899C-70229B268BB8}" destId="{E298B721-E1B9-4CD4-8B1A-4950CC157D9F}" srcOrd="0" destOrd="0" presId="urn:microsoft.com/office/officeart/2005/8/layout/vList2#60"/>
    <dgm:cxn modelId="{08781C5A-3335-4541-B26F-E94ACB891832}" type="presOf" srcId="{502B59D9-8C99-44C9-B85F-4596BFA6E16F}" destId="{3EED7F0D-5C80-4479-905C-E79E88227593}" srcOrd="0" destOrd="0" presId="urn:microsoft.com/office/officeart/2005/8/layout/vList2#60"/>
    <dgm:cxn modelId="{C9E089C8-EA44-42B6-A421-BC5E23A7437A}" type="presParOf" srcId="{E298B721-E1B9-4CD4-8B1A-4950CC157D9F}" destId="{3EED7F0D-5C80-4479-905C-E79E88227593}" srcOrd="0" destOrd="0" presId="urn:microsoft.com/office/officeart/2005/8/layout/vList2#60"/>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EBCFF2A5-481F-4662-8A7E-7E8F303E314D}" type="doc">
      <dgm:prSet loTypeId="urn:microsoft.com/office/officeart/2005/8/layout/vList2#61" loCatId="list" qsTypeId="urn:microsoft.com/office/officeart/2005/8/quickstyle/simple3#51" qsCatId="simple" csTypeId="urn:microsoft.com/office/officeart/2005/8/colors/accent1_2#59" csCatId="accent1" phldr="1"/>
      <dgm:spPr/>
      <dgm:t>
        <a:bodyPr/>
        <a:lstStyle/>
        <a:p>
          <a:endParaRPr lang="en-IN"/>
        </a:p>
      </dgm:t>
    </dgm:pt>
    <dgm:pt modelId="{FBA19F7D-578A-464D-ADE6-D3D08AEFD9D5}">
      <dgm:prSet custT="1"/>
      <dgm:spPr/>
      <dgm:t>
        <a:bodyPr/>
        <a:lstStyle/>
        <a:p>
          <a:r>
            <a:rPr lang="en-US" sz="2100" b="1" dirty="0">
              <a:latin typeface="+mj-lt"/>
              <a:ea typeface="Times New Roman" panose="02020603050405020304" pitchFamily="18" charset="0"/>
              <a:cs typeface="Times New Roman" panose="02020603050405020304" pitchFamily="18" charset="0"/>
            </a:rPr>
            <a:t>PO12 : Life-long learning</a:t>
          </a:r>
          <a:endParaRPr lang="en-IN" sz="2100" dirty="0"/>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pt>
    <dgm:pt modelId="{6CC17462-A62E-4245-BFD1-F10DCB528333}" type="pres">
      <dgm:prSet presAssocID="{FBA19F7D-578A-464D-ADE6-D3D08AEFD9D5}" presName="parentText" presStyleLbl="node1" presStyleIdx="0" presStyleCnt="1" custScaleY="122368" custLinFactNeighborX="-19492" custLinFactNeighborY="-87110">
        <dgm:presLayoutVars>
          <dgm:chMax val="0"/>
          <dgm:bulletEnabled val="1"/>
        </dgm:presLayoutVars>
      </dgm:prSet>
      <dgm:spPr/>
    </dgm:pt>
  </dgm:ptLst>
  <dgm:cxnLst>
    <dgm:cxn modelId="{2A6A6335-5251-4CB3-8B1D-CEFFFAED9562}" type="presOf" srcId="{FBA19F7D-578A-464D-ADE6-D3D08AEFD9D5}" destId="{6CC17462-A62E-4245-BFD1-F10DCB528333}" srcOrd="0" destOrd="0" presId="urn:microsoft.com/office/officeart/2005/8/layout/vList2#61"/>
    <dgm:cxn modelId="{65D9D85F-486A-4A06-AD68-9C6AB2C4F4AD}" type="presOf" srcId="{EBCFF2A5-481F-4662-8A7E-7E8F303E314D}" destId="{52F828C4-77A4-4B43-9441-70FA5F9DF12E}" srcOrd="0" destOrd="0" presId="urn:microsoft.com/office/officeart/2005/8/layout/vList2#61"/>
    <dgm:cxn modelId="{CA989CB1-55E9-41C4-929C-8340165DAC8F}" srcId="{EBCFF2A5-481F-4662-8A7E-7E8F303E314D}" destId="{FBA19F7D-578A-464D-ADE6-D3D08AEFD9D5}" srcOrd="0" destOrd="0" parTransId="{3AF0BA7F-DD77-44E2-A6BF-C585D5079A71}" sibTransId="{C1BF92C5-17F2-4305-A1F3-8B3F1D8CBFFC}"/>
    <dgm:cxn modelId="{400CCC66-3303-461A-BAEA-75B31EA83383}" type="presParOf" srcId="{52F828C4-77A4-4B43-9441-70FA5F9DF12E}" destId="{6CC17462-A62E-4245-BFD1-F10DCB528333}" srcOrd="0" destOrd="0" presId="urn:microsoft.com/office/officeart/2005/8/layout/vList2#61"/>
  </dgm:cxnLst>
  <dgm:bg/>
  <dgm:whole/>
  <dgm:extLst>
    <a:ext uri="http://schemas.microsoft.com/office/drawing/2008/diagram">
      <dsp:dataModelExt xmlns:dsp="http://schemas.microsoft.com/office/drawing/2008/diagram" relId="rId3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EA6042-2EA2-4065-81DF-7A18BEC42C1C}" type="doc">
      <dgm:prSet loTypeId="urn:microsoft.com/office/officeart/2005/8/layout/vList2#33" loCatId="list" qsTypeId="urn:microsoft.com/office/officeart/2005/8/quickstyle/simple3#28" qsCatId="simple" csTypeId="urn:microsoft.com/office/officeart/2005/8/colors/accent1_2#32" csCatId="accent1" phldr="1"/>
      <dgm:spPr/>
      <dgm:t>
        <a:bodyPr/>
        <a:lstStyle/>
        <a:p>
          <a:endParaRPr lang="en-IN"/>
        </a:p>
      </dgm:t>
    </dgm:pt>
    <dgm:pt modelId="{18CE3E0E-3290-422E-BD32-E1AD8CB2C6E4}">
      <dgm:prSet phldr="0" custT="1"/>
      <dgm:spPr/>
      <dgm:t>
        <a:bodyPr/>
        <a:lstStyle/>
        <a:p>
          <a:pPr rtl="0"/>
          <a:r>
            <a:rPr lang="en-US" sz="2700" b="0" baseline="0" dirty="0"/>
            <a:t>Form of Data Pre-processing, data Attribute and its types, understanding and extracting useful variables,KDD process, Data Cleaning: Missing Values, Noisy Data, Discretization and Concept hierarchy generation (Binning, Clustering, Histogram), Inconsistent Data, Data Integration and Transformation. Data Reduction: Data Cube Aggregation, Data Compression, Numerosity </a:t>
          </a:r>
          <a:r>
            <a:rPr lang="en-US" sz="2700" b="0" baseline="0" dirty="0">
              <a:latin typeface="Calibri Light" panose="020F0302020204030204"/>
            </a:rPr>
            <a:t>Reduction</a:t>
          </a:r>
          <a:endParaRPr lang="en-US" sz="2700" b="0" baseline="0" dirty="0"/>
        </a:p>
      </dgm:t>
    </dgm:pt>
    <dgm:pt modelId="{317883E6-23F7-434D-A777-EB6C46138693}" type="parTrans" cxnId="{F61405CD-BF4D-4132-A8F6-94A55AFF2516}">
      <dgm:prSet/>
      <dgm:spPr/>
      <dgm:t>
        <a:bodyPr/>
        <a:lstStyle/>
        <a:p>
          <a:endParaRPr lang="en-IN"/>
        </a:p>
      </dgm:t>
    </dgm:pt>
    <dgm:pt modelId="{5A57522C-1C32-440C-9F64-9EF818720D9C}" type="sibTrans" cxnId="{F61405CD-BF4D-4132-A8F6-94A55AFF2516}">
      <dgm:prSet/>
      <dgm:spPr/>
      <dgm:t>
        <a:bodyPr/>
        <a:lstStyle/>
        <a:p>
          <a:endParaRPr lang="en-IN"/>
        </a:p>
      </dgm:t>
    </dgm:pt>
    <dgm:pt modelId="{5935E145-FD17-4F9E-B302-F21214F4A468}" type="pres">
      <dgm:prSet presAssocID="{18EA6042-2EA2-4065-81DF-7A18BEC42C1C}" presName="linear" presStyleCnt="0">
        <dgm:presLayoutVars>
          <dgm:animLvl val="lvl"/>
          <dgm:resizeHandles val="exact"/>
        </dgm:presLayoutVars>
      </dgm:prSet>
      <dgm:spPr/>
    </dgm:pt>
    <dgm:pt modelId="{5466BB5F-F99C-4092-B11E-435C2EC87E42}" type="pres">
      <dgm:prSet presAssocID="{18CE3E0E-3290-422E-BD32-E1AD8CB2C6E4}" presName="parentText" presStyleLbl="node1" presStyleIdx="0" presStyleCnt="1" custScaleY="848527" custLinFactNeighborY="-25095">
        <dgm:presLayoutVars>
          <dgm:chMax val="0"/>
          <dgm:bulletEnabled val="1"/>
        </dgm:presLayoutVars>
      </dgm:prSet>
      <dgm:spPr/>
    </dgm:pt>
  </dgm:ptLst>
  <dgm:cxnLst>
    <dgm:cxn modelId="{BED4A246-4258-4DC0-AA05-1D705A3CA9E5}" type="presOf" srcId="{18EA6042-2EA2-4065-81DF-7A18BEC42C1C}" destId="{5935E145-FD17-4F9E-B302-F21214F4A468}" srcOrd="0" destOrd="0" presId="urn:microsoft.com/office/officeart/2005/8/layout/vList2#33"/>
    <dgm:cxn modelId="{A70C7D7A-7237-4035-A931-79FB00840655}" type="presOf" srcId="{18CE3E0E-3290-422E-BD32-E1AD8CB2C6E4}" destId="{5466BB5F-F99C-4092-B11E-435C2EC87E42}" srcOrd="0" destOrd="0" presId="urn:microsoft.com/office/officeart/2005/8/layout/vList2#33"/>
    <dgm:cxn modelId="{F61405CD-BF4D-4132-A8F6-94A55AFF2516}" srcId="{18EA6042-2EA2-4065-81DF-7A18BEC42C1C}" destId="{18CE3E0E-3290-422E-BD32-E1AD8CB2C6E4}" srcOrd="0" destOrd="0" parTransId="{317883E6-23F7-434D-A777-EB6C46138693}" sibTransId="{5A57522C-1C32-440C-9F64-9EF818720D9C}"/>
    <dgm:cxn modelId="{0BFA3B29-CDC5-415E-9D78-BDF5BD2542B4}" type="presParOf" srcId="{5935E145-FD17-4F9E-B302-F21214F4A468}" destId="{5466BB5F-F99C-4092-B11E-435C2EC87E42}" srcOrd="0" destOrd="0" presId="urn:microsoft.com/office/officeart/2005/8/layout/vList2#3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EA6042-2EA2-4065-81DF-7A18BEC42C1C}" type="doc">
      <dgm:prSet loTypeId="urn:microsoft.com/office/officeart/2005/8/layout/vList2#32" loCatId="list" qsTypeId="urn:microsoft.com/office/officeart/2005/8/quickstyle/simple3#27" qsCatId="simple" csTypeId="urn:microsoft.com/office/officeart/2005/8/colors/accent1_2#31" csCatId="accent1" phldr="1"/>
      <dgm:spPr/>
      <dgm:t>
        <a:bodyPr/>
        <a:lstStyle/>
        <a:p>
          <a:endParaRPr lang="en-IN"/>
        </a:p>
      </dgm:t>
    </dgm:pt>
    <dgm:pt modelId="{8632B43A-A1FB-4963-84A0-F0A61C5BFA59}">
      <dgm:prSet phldr="0" custT="1"/>
      <dgm:spPr/>
      <dgm:t>
        <a:bodyPr/>
        <a:lstStyle/>
        <a:p>
          <a:r>
            <a:rPr lang="en-US" sz="2700" b="0" dirty="0">
              <a:solidFill>
                <a:srgbClr val="444444"/>
              </a:solidFill>
              <a:latin typeface="Calibri"/>
              <a:cs typeface="Calibri"/>
            </a:rPr>
            <a:t>Handling Missing </a:t>
          </a:r>
          <a:r>
            <a:rPr lang="en-US" sz="2700" b="0" dirty="0">
              <a:solidFill>
                <a:srgbClr val="444444"/>
              </a:solidFill>
            </a:rPr>
            <a:t>data, </a:t>
          </a:r>
          <a:r>
            <a:rPr lang="en-US" sz="2700" b="0" dirty="0">
              <a:solidFill>
                <a:srgbClr val="444444"/>
              </a:solidFill>
              <a:latin typeface="Calibri"/>
            </a:rPr>
            <a:t>Removing Redundant variables</a:t>
          </a:r>
          <a:r>
            <a:rPr lang="en-US" sz="2700" b="0" dirty="0">
              <a:solidFill>
                <a:srgbClr val="444444"/>
              </a:solidFill>
            </a:rPr>
            <a:t>, </a:t>
          </a:r>
          <a:r>
            <a:rPr lang="en-US" sz="2700" b="0" dirty="0">
              <a:solidFill>
                <a:srgbClr val="444444"/>
              </a:solidFill>
              <a:latin typeface="Calibri"/>
            </a:rPr>
            <a:t>variable Selection</a:t>
          </a:r>
          <a:r>
            <a:rPr lang="en-US" sz="2700" b="0" dirty="0">
              <a:solidFill>
                <a:srgbClr val="444444"/>
              </a:solidFill>
            </a:rPr>
            <a:t>, </a:t>
          </a:r>
          <a:r>
            <a:rPr lang="en-US" sz="2700" b="0" dirty="0">
              <a:solidFill>
                <a:srgbClr val="444444"/>
              </a:solidFill>
              <a:latin typeface="Calibri"/>
            </a:rPr>
            <a:t>identifying outliers</a:t>
          </a:r>
          <a:r>
            <a:rPr lang="en-US" sz="2700" b="0" dirty="0">
              <a:solidFill>
                <a:srgbClr val="444444"/>
              </a:solidFill>
            </a:rPr>
            <a:t>, </a:t>
          </a:r>
          <a:r>
            <a:rPr lang="en-US" sz="2700" b="0" dirty="0">
              <a:solidFill>
                <a:srgbClr val="444444"/>
              </a:solidFill>
              <a:latin typeface="Calibri"/>
            </a:rPr>
            <a:t>Removing Outliers</a:t>
          </a:r>
          <a:r>
            <a:rPr lang="en-US" sz="2700" b="0" dirty="0">
              <a:solidFill>
                <a:srgbClr val="444444"/>
              </a:solidFill>
            </a:rPr>
            <a:t>, </a:t>
          </a:r>
          <a:r>
            <a:rPr lang="en-US" sz="2700" b="0" dirty="0">
              <a:solidFill>
                <a:srgbClr val="444444"/>
              </a:solidFill>
              <a:latin typeface="Calibri"/>
            </a:rPr>
            <a:t>Time series Analysis</a:t>
          </a:r>
          <a:r>
            <a:rPr lang="en-US" sz="2700" b="0" dirty="0">
              <a:solidFill>
                <a:srgbClr val="444444"/>
              </a:solidFill>
            </a:rPr>
            <a:t>, Data</a:t>
          </a:r>
          <a:r>
            <a:rPr lang="en-US" sz="2700" b="0" dirty="0">
              <a:solidFill>
                <a:srgbClr val="444444"/>
              </a:solidFill>
              <a:latin typeface="Calibri"/>
            </a:rPr>
            <a:t> transformation and dimensionality reduction techniques such as Principal Component Analysis (PCA), Factor Analysis (FA) and Linear Discriminant Analysis (LDA), Univariate and Multivariate Exploratory </a:t>
          </a:r>
          <a:r>
            <a:rPr lang="en-US" sz="2700" b="0" dirty="0">
              <a:solidFill>
                <a:srgbClr val="444444"/>
              </a:solidFill>
            </a:rPr>
            <a:t>Data</a:t>
          </a:r>
          <a:r>
            <a:rPr lang="en-US" sz="2700" b="0" dirty="0">
              <a:solidFill>
                <a:srgbClr val="444444"/>
              </a:solidFill>
              <a:latin typeface="Calibri"/>
            </a:rPr>
            <a:t> Analysis. </a:t>
          </a:r>
          <a:r>
            <a:rPr lang="en-US" sz="2700" b="0" dirty="0">
              <a:solidFill>
                <a:srgbClr val="444444"/>
              </a:solidFill>
            </a:rPr>
            <a:t>Data </a:t>
          </a:r>
          <a:r>
            <a:rPr lang="en-US" sz="2700" b="0" dirty="0">
              <a:solidFill>
                <a:srgbClr val="444444"/>
              </a:solidFill>
              <a:latin typeface="Calibri"/>
            </a:rPr>
            <a:t>Munging</a:t>
          </a:r>
          <a:r>
            <a:rPr lang="en-US" sz="2700" b="0" dirty="0">
              <a:solidFill>
                <a:srgbClr val="444444"/>
              </a:solidFill>
            </a:rPr>
            <a:t>, Data </a:t>
          </a:r>
          <a:r>
            <a:rPr lang="en-US" sz="2700" b="0" dirty="0">
              <a:solidFill>
                <a:srgbClr val="444444"/>
              </a:solidFill>
              <a:latin typeface="Calibri"/>
            </a:rPr>
            <a:t>Wrangling- APIs </a:t>
          </a:r>
          <a:r>
            <a:rPr lang="en-US" sz="2700" b="0" dirty="0">
              <a:solidFill>
                <a:srgbClr val="444444"/>
              </a:solidFill>
            </a:rPr>
            <a:t>and </a:t>
          </a:r>
          <a:r>
            <a:rPr lang="en-US" sz="2700" b="0" dirty="0">
              <a:solidFill>
                <a:srgbClr val="444444"/>
              </a:solidFill>
              <a:latin typeface="Calibri"/>
            </a:rPr>
            <a:t>other tools for scrapping </a:t>
          </a:r>
          <a:r>
            <a:rPr lang="en-US" sz="2700" b="0" dirty="0">
              <a:solidFill>
                <a:srgbClr val="444444"/>
              </a:solidFill>
            </a:rPr>
            <a:t>data </a:t>
          </a:r>
          <a:r>
            <a:rPr lang="en-US" sz="2700" b="0" dirty="0">
              <a:solidFill>
                <a:srgbClr val="444444"/>
              </a:solidFill>
              <a:latin typeface="Calibri"/>
            </a:rPr>
            <a:t>from the web/ internet using </a:t>
          </a:r>
          <a:r>
            <a:rPr lang="en-US" sz="2700" b="0" dirty="0">
              <a:solidFill>
                <a:srgbClr val="444444"/>
              </a:solidFill>
            </a:rPr>
            <a:t>R/Python.</a:t>
          </a:r>
          <a:endParaRPr lang="en-US" sz="2700" b="0" dirty="0">
            <a:solidFill>
              <a:srgbClr val="444444"/>
            </a:solidFill>
            <a:latin typeface="Calibri"/>
            <a:cs typeface="Calibri"/>
          </a:endParaRPr>
        </a:p>
      </dgm:t>
    </dgm:pt>
    <dgm:pt modelId="{8954BA86-F411-4F2D-BEFA-BBF9617D879B}" type="parTrans" cxnId="{6F0FFE21-F288-41B6-AC2F-F6C2F97FC76B}">
      <dgm:prSet/>
      <dgm:spPr/>
      <dgm:t>
        <a:bodyPr/>
        <a:lstStyle/>
        <a:p>
          <a:endParaRPr lang="en-US"/>
        </a:p>
      </dgm:t>
    </dgm:pt>
    <dgm:pt modelId="{B34E360E-2AF5-434A-80B9-E34DD0DE11AF}" type="sibTrans" cxnId="{6F0FFE21-F288-41B6-AC2F-F6C2F97FC76B}">
      <dgm:prSet/>
      <dgm:spPr/>
      <dgm:t>
        <a:bodyPr/>
        <a:lstStyle/>
        <a:p>
          <a:endParaRPr lang="en-US"/>
        </a:p>
      </dgm:t>
    </dgm:pt>
    <dgm:pt modelId="{82B50E69-7769-4AB4-811F-A36C1F84B676}">
      <dgm:prSet phldr="0"/>
      <dgm:spPr/>
      <dgm:t>
        <a:bodyPr/>
        <a:lstStyle/>
        <a:p>
          <a:endParaRPr lang="en-US" dirty="0">
            <a:latin typeface="Calibri Light"/>
            <a:cs typeface="Calibri Light"/>
          </a:endParaRPr>
        </a:p>
      </dgm:t>
    </dgm:pt>
    <dgm:pt modelId="{06724970-9B6B-4927-8C58-9449E243AFF1}" type="parTrans" cxnId="{3E6C0F9C-66A5-4CA4-B3FC-61941F0F6A8E}">
      <dgm:prSet/>
      <dgm:spPr/>
    </dgm:pt>
    <dgm:pt modelId="{6FD8B93B-412E-45A4-A3DB-4A7BEA2F5B45}" type="sibTrans" cxnId="{3E6C0F9C-66A5-4CA4-B3FC-61941F0F6A8E}">
      <dgm:prSet/>
      <dgm:spPr/>
    </dgm:pt>
    <dgm:pt modelId="{5935E145-FD17-4F9E-B302-F21214F4A468}" type="pres">
      <dgm:prSet presAssocID="{18EA6042-2EA2-4065-81DF-7A18BEC42C1C}" presName="linear" presStyleCnt="0">
        <dgm:presLayoutVars>
          <dgm:animLvl val="lvl"/>
          <dgm:resizeHandles val="exact"/>
        </dgm:presLayoutVars>
      </dgm:prSet>
      <dgm:spPr/>
    </dgm:pt>
    <dgm:pt modelId="{6DCBBEC5-5B01-4132-A331-9D4D3453D65C}" type="pres">
      <dgm:prSet presAssocID="{8632B43A-A1FB-4963-84A0-F0A61C5BFA59}" presName="parentText" presStyleLbl="node1" presStyleIdx="0" presStyleCnt="2" custScaleY="895413" custLinFactNeighborY="-25629">
        <dgm:presLayoutVars>
          <dgm:chMax val="0"/>
          <dgm:bulletEnabled val="1"/>
        </dgm:presLayoutVars>
      </dgm:prSet>
      <dgm:spPr/>
    </dgm:pt>
    <dgm:pt modelId="{5BC3EAE2-7C01-49E9-B2F1-111059F9DCA6}" type="pres">
      <dgm:prSet presAssocID="{B34E360E-2AF5-434A-80B9-E34DD0DE11AF}" presName="spacer" presStyleCnt="0"/>
      <dgm:spPr/>
    </dgm:pt>
    <dgm:pt modelId="{BF6857ED-57E0-4011-9770-BC859119D24F}" type="pres">
      <dgm:prSet presAssocID="{82B50E69-7769-4AB4-811F-A36C1F84B676}" presName="parentText" presStyleLbl="node1" presStyleIdx="1" presStyleCnt="2">
        <dgm:presLayoutVars>
          <dgm:chMax val="0"/>
          <dgm:bulletEnabled val="1"/>
        </dgm:presLayoutVars>
      </dgm:prSet>
      <dgm:spPr/>
    </dgm:pt>
  </dgm:ptLst>
  <dgm:cxnLst>
    <dgm:cxn modelId="{6F0FFE21-F288-41B6-AC2F-F6C2F97FC76B}" srcId="{18EA6042-2EA2-4065-81DF-7A18BEC42C1C}" destId="{8632B43A-A1FB-4963-84A0-F0A61C5BFA59}" srcOrd="0" destOrd="0" parTransId="{8954BA86-F411-4F2D-BEFA-BBF9617D879B}" sibTransId="{B34E360E-2AF5-434A-80B9-E34DD0DE11AF}"/>
    <dgm:cxn modelId="{D2BA7C99-51F4-4735-9F3F-540CD5592938}" type="presOf" srcId="{8632B43A-A1FB-4963-84A0-F0A61C5BFA59}" destId="{6DCBBEC5-5B01-4132-A331-9D4D3453D65C}" srcOrd="0" destOrd="0" presId="urn:microsoft.com/office/officeart/2005/8/layout/vList2#32"/>
    <dgm:cxn modelId="{3E6C0F9C-66A5-4CA4-B3FC-61941F0F6A8E}" srcId="{18EA6042-2EA2-4065-81DF-7A18BEC42C1C}" destId="{82B50E69-7769-4AB4-811F-A36C1F84B676}" srcOrd="1" destOrd="0" parTransId="{06724970-9B6B-4927-8C58-9449E243AFF1}" sibTransId="{6FD8B93B-412E-45A4-A3DB-4A7BEA2F5B45}"/>
    <dgm:cxn modelId="{C0AD709E-320B-4381-8394-AF0D7542A2C1}" type="presOf" srcId="{18EA6042-2EA2-4065-81DF-7A18BEC42C1C}" destId="{5935E145-FD17-4F9E-B302-F21214F4A468}" srcOrd="0" destOrd="0" presId="urn:microsoft.com/office/officeart/2005/8/layout/vList2#32"/>
    <dgm:cxn modelId="{AD8269E2-203A-412B-884F-DE7AB3331A75}" type="presOf" srcId="{82B50E69-7769-4AB4-811F-A36C1F84B676}" destId="{BF6857ED-57E0-4011-9770-BC859119D24F}" srcOrd="0" destOrd="0" presId="urn:microsoft.com/office/officeart/2005/8/layout/vList2#32"/>
    <dgm:cxn modelId="{101FCD8B-5D48-4471-B47A-148125CCE3E1}" type="presParOf" srcId="{5935E145-FD17-4F9E-B302-F21214F4A468}" destId="{6DCBBEC5-5B01-4132-A331-9D4D3453D65C}" srcOrd="0" destOrd="0" presId="urn:microsoft.com/office/officeart/2005/8/layout/vList2#32"/>
    <dgm:cxn modelId="{7B512C52-127C-441E-B5DA-0B5936C899CE}" type="presParOf" srcId="{5935E145-FD17-4F9E-B302-F21214F4A468}" destId="{5BC3EAE2-7C01-49E9-B2F1-111059F9DCA6}" srcOrd="1" destOrd="0" presId="urn:microsoft.com/office/officeart/2005/8/layout/vList2#32"/>
    <dgm:cxn modelId="{B99C7B90-6940-4C6E-A6AC-4CE9084D5422}" type="presParOf" srcId="{5935E145-FD17-4F9E-B302-F21214F4A468}" destId="{BF6857ED-57E0-4011-9770-BC859119D24F}" srcOrd="2" destOrd="0" presId="urn:microsoft.com/office/officeart/2005/8/layout/vList2#3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EA6042-2EA2-4065-81DF-7A18BEC42C1C}" type="doc">
      <dgm:prSet loTypeId="urn:microsoft.com/office/officeart/2005/8/layout/vList2#35" loCatId="list" qsTypeId="urn:microsoft.com/office/officeart/2005/8/quickstyle/simple3#30" qsCatId="simple" csTypeId="urn:microsoft.com/office/officeart/2005/8/colors/accent1_2#34" csCatId="accent1" phldr="1"/>
      <dgm:spPr/>
      <dgm:t>
        <a:bodyPr/>
        <a:lstStyle/>
        <a:p>
          <a:endParaRPr lang="en-IN"/>
        </a:p>
      </dgm:t>
    </dgm:pt>
    <dgm:pt modelId="{A8220DE5-2315-4CA5-8030-B84D86D15531}">
      <dgm:prSet phldr="0"/>
      <dgm:spPr/>
      <dgm:t>
        <a:bodyPr/>
        <a:lstStyle/>
        <a:p>
          <a:pPr rtl="0"/>
          <a:r>
            <a:rPr lang="en-US" b="0" dirty="0"/>
            <a:t>Introductions and overview, Debug and troubleshoot installation and configuration of the Tableau. Creating Your First visualization: Getting started with Tableau Software, Using Data file formats, connecting your Data to Tableau, creating basic charts (line, bar charts, Tree maps), Using the Show me panel. Tableau Calculations: Overview of SUM, AVR, and Aggregate Features Creating custom calculations and fields, Applying new data calculations to your visualization. Manipulating Data in Tableau: Cleaning-up the data with the Data Interpreter, structuring your data, Sorting, and filtering Tableau data, Pivoting Tableau data. Advanced Visualization Tools: Using Filters, Using the Detail panel Using the Size panels, customizing filters, Using and Customizing tooltips, Formatting your data with colours, Creating Dashboards &amp; Stories, Distributing</a:t>
          </a:r>
          <a:r>
            <a:rPr lang="en-US" b="0" dirty="0">
              <a:latin typeface="Calibri Light" panose="020F0302020204030204"/>
            </a:rPr>
            <a:t> </a:t>
          </a:r>
          <a:r>
            <a:rPr lang="en-US" b="0" dirty="0"/>
            <a:t>&amp; Publishing Your Visualization</a:t>
          </a:r>
        </a:p>
      </dgm:t>
    </dgm:pt>
    <dgm:pt modelId="{3CEC6178-9746-4B94-BADA-DD5DF8BE00D3}" type="parTrans" cxnId="{5C1D5B02-37F2-4650-88D6-25270FF1138B}">
      <dgm:prSet/>
      <dgm:spPr/>
      <dgm:t>
        <a:bodyPr/>
        <a:lstStyle/>
        <a:p>
          <a:endParaRPr lang="en-US"/>
        </a:p>
      </dgm:t>
    </dgm:pt>
    <dgm:pt modelId="{43E67400-2CE1-4655-BE46-542900CA978B}" type="sibTrans" cxnId="{5C1D5B02-37F2-4650-88D6-25270FF1138B}">
      <dgm:prSet/>
      <dgm:spPr/>
      <dgm:t>
        <a:bodyPr/>
        <a:lstStyle/>
        <a:p>
          <a:endParaRPr lang="en-US"/>
        </a:p>
      </dgm:t>
    </dgm:pt>
    <dgm:pt modelId="{5935E145-FD17-4F9E-B302-F21214F4A468}" type="pres">
      <dgm:prSet presAssocID="{18EA6042-2EA2-4065-81DF-7A18BEC42C1C}" presName="linear" presStyleCnt="0">
        <dgm:presLayoutVars>
          <dgm:animLvl val="lvl"/>
          <dgm:resizeHandles val="exact"/>
        </dgm:presLayoutVars>
      </dgm:prSet>
      <dgm:spPr/>
    </dgm:pt>
    <dgm:pt modelId="{D0BCB3A4-5F35-4C8F-B7DE-FBB6D289F0CC}" type="pres">
      <dgm:prSet presAssocID="{A8220DE5-2315-4CA5-8030-B84D86D15531}" presName="parentText" presStyleLbl="node1" presStyleIdx="0" presStyleCnt="1">
        <dgm:presLayoutVars>
          <dgm:chMax val="0"/>
          <dgm:bulletEnabled val="1"/>
        </dgm:presLayoutVars>
      </dgm:prSet>
      <dgm:spPr/>
    </dgm:pt>
  </dgm:ptLst>
  <dgm:cxnLst>
    <dgm:cxn modelId="{5C1D5B02-37F2-4650-88D6-25270FF1138B}" srcId="{18EA6042-2EA2-4065-81DF-7A18BEC42C1C}" destId="{A8220DE5-2315-4CA5-8030-B84D86D15531}" srcOrd="0" destOrd="0" parTransId="{3CEC6178-9746-4B94-BADA-DD5DF8BE00D3}" sibTransId="{43E67400-2CE1-4655-BE46-542900CA978B}"/>
    <dgm:cxn modelId="{E7ABB183-CDD7-4FD4-87C4-CC2A005F288B}" type="presOf" srcId="{18EA6042-2EA2-4065-81DF-7A18BEC42C1C}" destId="{5935E145-FD17-4F9E-B302-F21214F4A468}" srcOrd="0" destOrd="0" presId="urn:microsoft.com/office/officeart/2005/8/layout/vList2#35"/>
    <dgm:cxn modelId="{586AEAA9-5D0F-40F0-B3D4-19AE19B0AB46}" type="presOf" srcId="{A8220DE5-2315-4CA5-8030-B84D86D15531}" destId="{D0BCB3A4-5F35-4C8F-B7DE-FBB6D289F0CC}" srcOrd="0" destOrd="0" presId="urn:microsoft.com/office/officeart/2005/8/layout/vList2#35"/>
    <dgm:cxn modelId="{7ACAEB1D-339E-443D-90CC-6F8BFE141F33}" type="presParOf" srcId="{5935E145-FD17-4F9E-B302-F21214F4A468}" destId="{D0BCB3A4-5F35-4C8F-B7DE-FBB6D289F0CC}" srcOrd="0" destOrd="0" presId="urn:microsoft.com/office/officeart/2005/8/layout/vList2#3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2087D5B-D783-472D-88B5-FF8830383D40}" type="doc">
      <dgm:prSet loTypeId="urn:microsoft.com/office/officeart/2005/8/layout/vList2#38" loCatId="list" qsTypeId="urn:microsoft.com/office/officeart/2005/8/quickstyle/simple3#32" qsCatId="simple" csTypeId="urn:microsoft.com/office/officeart/2005/8/colors/accent1_2#37" csCatId="accent1" phldr="1"/>
      <dgm:spPr/>
      <dgm:t>
        <a:bodyPr/>
        <a:lstStyle/>
        <a:p>
          <a:endParaRPr lang="en-IN"/>
        </a:p>
      </dgm:t>
    </dgm:pt>
    <dgm:pt modelId="{7BB3BA43-7F32-4A76-9FC7-336C200C90EC}">
      <dgm:prSet phldr="0"/>
      <dgm:spPr/>
      <dgm:t>
        <a:bodyPr/>
        <a:lstStyle/>
        <a:p>
          <a:pPr rtl="0"/>
          <a:r>
            <a:rPr lang="en-US" dirty="0"/>
            <a:t>The objective of this course is to understand the fundamental concepts of Data analytics and learn about various types of data formats and their manipulations. It helps students to learn exploratory data analysis and visualization techniques in addition to R/Python/Tableau programming language.</a:t>
          </a:r>
        </a:p>
      </dgm:t>
    </dgm:pt>
    <dgm:pt modelId="{AA5648EF-AFAF-4B82-BF2F-0DAE6E96DE0A}" type="parTrans" cxnId="{1CBC9DDF-F422-49E2-8CDF-85D75632C8EC}">
      <dgm:prSet/>
      <dgm:spPr/>
      <dgm:t>
        <a:bodyPr/>
        <a:lstStyle/>
        <a:p>
          <a:endParaRPr lang="en-US"/>
        </a:p>
      </dgm:t>
    </dgm:pt>
    <dgm:pt modelId="{253A114A-494E-4573-9CA0-B5729483DE4A}" type="sibTrans" cxnId="{1CBC9DDF-F422-49E2-8CDF-85D75632C8EC}">
      <dgm:prSet/>
      <dgm:spPr/>
      <dgm:t>
        <a:bodyPr/>
        <a:lstStyle/>
        <a:p>
          <a:endParaRPr lang="en-US"/>
        </a:p>
      </dgm:t>
    </dgm:pt>
    <dgm:pt modelId="{BAC330DF-63D6-4D05-B05B-326D87078E16}" type="pres">
      <dgm:prSet presAssocID="{62087D5B-D783-472D-88B5-FF8830383D40}" presName="linear" presStyleCnt="0">
        <dgm:presLayoutVars>
          <dgm:animLvl val="lvl"/>
          <dgm:resizeHandles val="exact"/>
        </dgm:presLayoutVars>
      </dgm:prSet>
      <dgm:spPr/>
    </dgm:pt>
    <dgm:pt modelId="{EC3D586B-6568-48EA-AB47-21DBC0FD868F}" type="pres">
      <dgm:prSet presAssocID="{7BB3BA43-7F32-4A76-9FC7-336C200C90EC}" presName="parentText" presStyleLbl="node1" presStyleIdx="0" presStyleCnt="1">
        <dgm:presLayoutVars>
          <dgm:chMax val="0"/>
          <dgm:bulletEnabled val="1"/>
        </dgm:presLayoutVars>
      </dgm:prSet>
      <dgm:spPr/>
    </dgm:pt>
  </dgm:ptLst>
  <dgm:cxnLst>
    <dgm:cxn modelId="{13CE230F-603A-4C16-BB92-13703AF02CF8}" type="presOf" srcId="{7BB3BA43-7F32-4A76-9FC7-336C200C90EC}" destId="{EC3D586B-6568-48EA-AB47-21DBC0FD868F}" srcOrd="0" destOrd="0" presId="urn:microsoft.com/office/officeart/2005/8/layout/vList2#38"/>
    <dgm:cxn modelId="{A67B8C6A-305D-49D2-B356-C12054DD5A4A}" type="presOf" srcId="{62087D5B-D783-472D-88B5-FF8830383D40}" destId="{BAC330DF-63D6-4D05-B05B-326D87078E16}" srcOrd="0" destOrd="0" presId="urn:microsoft.com/office/officeart/2005/8/layout/vList2#38"/>
    <dgm:cxn modelId="{1CBC9DDF-F422-49E2-8CDF-85D75632C8EC}" srcId="{62087D5B-D783-472D-88B5-FF8830383D40}" destId="{7BB3BA43-7F32-4A76-9FC7-336C200C90EC}" srcOrd="0" destOrd="0" parTransId="{AA5648EF-AFAF-4B82-BF2F-0DAE6E96DE0A}" sibTransId="{253A114A-494E-4573-9CA0-B5729483DE4A}"/>
    <dgm:cxn modelId="{95E81476-7AC7-4E1D-BDBA-8543FD6250B6}" type="presParOf" srcId="{BAC330DF-63D6-4D05-B05B-326D87078E16}" destId="{EC3D586B-6568-48EA-AB47-21DBC0FD868F}" srcOrd="0" destOrd="0" presId="urn:microsoft.com/office/officeart/2005/8/layout/vList2#3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9995D18-05F5-4A4B-8F9A-27E4833C6620}" type="doc">
      <dgm:prSet loTypeId="urn:microsoft.com/office/officeart/2005/8/layout/vList2#42" loCatId="list" qsTypeId="urn:microsoft.com/office/officeart/2005/8/quickstyle/3d1#5" qsCatId="3D" csTypeId="urn:microsoft.com/office/officeart/2005/8/colors/accent1_2#41" csCatId="accent1" phldr="1"/>
      <dgm:spPr/>
      <dgm:t>
        <a:bodyPr/>
        <a:lstStyle/>
        <a:p>
          <a:endParaRPr lang="en-IN"/>
        </a:p>
      </dgm:t>
    </dgm:pt>
    <dgm:pt modelId="{90AED077-85C4-46EA-B5F8-30BF070D360B}">
      <dgm:prSet custT="1"/>
      <dgm:spPr>
        <a:solidFill>
          <a:schemeClr val="accent6">
            <a:lumMod val="75000"/>
          </a:schemeClr>
        </a:solidFill>
      </dgm:spPr>
      <dgm:t>
        <a:bodyPr/>
        <a:lstStyle/>
        <a:p>
          <a:r>
            <a:rPr lang="en-US" sz="3000" b="1" dirty="0"/>
            <a:t>At the end of course, the student  will be able to</a:t>
          </a:r>
          <a:r>
            <a:rPr lang="en-US" sz="2800" dirty="0"/>
            <a:t>:</a:t>
          </a:r>
          <a:endParaRPr lang="en-IN" sz="2800" dirty="0"/>
        </a:p>
      </dgm:t>
    </dgm:pt>
    <dgm:pt modelId="{1E0C8B89-16C6-4880-8B09-06C9D70EBF80}" type="parTrans" cxnId="{B048A809-CB6A-4592-A8D6-3FCFFDFA9564}">
      <dgm:prSet/>
      <dgm:spPr/>
      <dgm:t>
        <a:bodyPr/>
        <a:lstStyle/>
        <a:p>
          <a:endParaRPr lang="en-IN"/>
        </a:p>
      </dgm:t>
    </dgm:pt>
    <dgm:pt modelId="{E50D95E2-F091-4315-B45F-5F68BA43AB8B}" type="sibTrans" cxnId="{B048A809-CB6A-4592-A8D6-3FCFFDFA9564}">
      <dgm:prSet/>
      <dgm:spPr/>
      <dgm:t>
        <a:bodyPr/>
        <a:lstStyle/>
        <a:p>
          <a:endParaRPr lang="en-IN"/>
        </a:p>
      </dgm:t>
    </dgm:pt>
    <dgm:pt modelId="{F61E8516-DE3F-4AE9-AE50-9F42F39BFAD3}" type="pres">
      <dgm:prSet presAssocID="{09995D18-05F5-4A4B-8F9A-27E4833C6620}" presName="linear" presStyleCnt="0">
        <dgm:presLayoutVars>
          <dgm:animLvl val="lvl"/>
          <dgm:resizeHandles val="exact"/>
        </dgm:presLayoutVars>
      </dgm:prSet>
      <dgm:spPr/>
    </dgm:pt>
    <dgm:pt modelId="{B898B381-A99B-40FA-B837-D80DC4A60493}" type="pres">
      <dgm:prSet presAssocID="{90AED077-85C4-46EA-B5F8-30BF070D360B}" presName="parentText" presStyleLbl="node1" presStyleIdx="0" presStyleCnt="1" custScaleY="291584" custLinFactY="-35625" custLinFactNeighborX="-1586" custLinFactNeighborY="-100000">
        <dgm:presLayoutVars>
          <dgm:chMax val="0"/>
          <dgm:bulletEnabled val="1"/>
        </dgm:presLayoutVars>
      </dgm:prSet>
      <dgm:spPr/>
    </dgm:pt>
  </dgm:ptLst>
  <dgm:cxnLst>
    <dgm:cxn modelId="{B048A809-CB6A-4592-A8D6-3FCFFDFA9564}" srcId="{09995D18-05F5-4A4B-8F9A-27E4833C6620}" destId="{90AED077-85C4-46EA-B5F8-30BF070D360B}" srcOrd="0" destOrd="0" parTransId="{1E0C8B89-16C6-4880-8B09-06C9D70EBF80}" sibTransId="{E50D95E2-F091-4315-B45F-5F68BA43AB8B}"/>
    <dgm:cxn modelId="{7D55359D-098E-466A-B996-08C4E151DCF2}" type="presOf" srcId="{09995D18-05F5-4A4B-8F9A-27E4833C6620}" destId="{F61E8516-DE3F-4AE9-AE50-9F42F39BFAD3}" srcOrd="0" destOrd="0" presId="urn:microsoft.com/office/officeart/2005/8/layout/vList2#42"/>
    <dgm:cxn modelId="{420769B1-5EAF-40FB-A090-1B4767F7C6D7}" type="presOf" srcId="{90AED077-85C4-46EA-B5F8-30BF070D360B}" destId="{B898B381-A99B-40FA-B837-D80DC4A60493}" srcOrd="0" destOrd="0" presId="urn:microsoft.com/office/officeart/2005/8/layout/vList2#42"/>
    <dgm:cxn modelId="{ED2FFCDA-24E2-49A1-B285-6CD3A981839D}" type="presParOf" srcId="{F61E8516-DE3F-4AE9-AE50-9F42F39BFAD3}" destId="{B898B381-A99B-40FA-B837-D80DC4A60493}" srcOrd="0" destOrd="0" presId="urn:microsoft.com/office/officeart/2005/8/layout/vList2#4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B644E16-AACD-4612-92E0-D46EF4ECB879}" type="doc">
      <dgm:prSet loTypeId="urn:microsoft.com/office/officeart/2005/8/layout/vList2#44" loCatId="list" qsTypeId="urn:microsoft.com/office/officeart/2005/8/quickstyle/simple3#36" qsCatId="simple" csTypeId="urn:microsoft.com/office/officeart/2005/8/colors/accent1_2#42" csCatId="accent1" phldr="1"/>
      <dgm:spPr/>
      <dgm:t>
        <a:bodyPr/>
        <a:lstStyle/>
        <a:p>
          <a:endParaRPr lang="en-IN"/>
        </a:p>
      </dgm:t>
    </dgm:pt>
    <dgm:pt modelId="{E7AAAF9E-D416-49AE-8611-65377A7DE939}">
      <dgm:prSet phldr="0" custT="1"/>
      <dgm:spPr>
        <a:ln>
          <a:solidFill>
            <a:schemeClr val="accent1">
              <a:lumMod val="40000"/>
              <a:lumOff val="60000"/>
            </a:schemeClr>
          </a:solidFill>
        </a:ln>
      </dgm:spPr>
      <dgm:t>
        <a:bodyPr/>
        <a:lstStyle/>
        <a:p>
          <a:r>
            <a:rPr lang="en-IN" sz="1800" b="0" dirty="0">
              <a:solidFill>
                <a:srgbClr val="444444"/>
              </a:solidFill>
            </a:rPr>
            <a:t>Explain and exemplify the most common forms of data and its representations.</a:t>
          </a:r>
          <a:r>
            <a:rPr lang="en-IN" sz="1800" b="0" dirty="0">
              <a:solidFill>
                <a:srgbClr val="444444"/>
              </a:solidFill>
              <a:latin typeface="Calibri"/>
            </a:rPr>
            <a:t> </a:t>
          </a: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4A543D23-4B95-4FF5-ACC8-B04217DF5C56}">
      <dgm:prSet phldr="0"/>
      <dgm:spPr/>
      <dgm:t>
        <a:bodyPr/>
        <a:lstStyle/>
        <a:p>
          <a:endParaRPr lang="en-US" b="0" dirty="0"/>
        </a:p>
      </dgm:t>
    </dgm:pt>
    <dgm:pt modelId="{8D8066EC-DCDF-416D-B114-6B9606005BD6}" type="parTrans" cxnId="{D3A0BBD2-EC1F-405C-BCED-A686C025DBE7}">
      <dgm:prSet/>
      <dgm:spPr/>
    </dgm:pt>
    <dgm:pt modelId="{75548664-F90B-4EDC-ACB8-927DE2B82D32}" type="sibTrans" cxnId="{D3A0BBD2-EC1F-405C-BCED-A686C025DBE7}">
      <dgm:prSet/>
      <dgm:spPr/>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2" custScaleY="302230">
        <dgm:presLayoutVars>
          <dgm:chMax val="0"/>
          <dgm:bulletEnabled val="1"/>
        </dgm:presLayoutVars>
      </dgm:prSet>
      <dgm:spPr/>
    </dgm:pt>
    <dgm:pt modelId="{E7C21023-8A2C-4747-918E-8A147DE4458A}" type="pres">
      <dgm:prSet presAssocID="{AF8B5B03-720E-47F1-8D53-0E882540183D}" presName="spacer" presStyleCnt="0"/>
      <dgm:spPr/>
    </dgm:pt>
    <dgm:pt modelId="{06EB04E5-D2AF-4832-88EE-9E593061985B}" type="pres">
      <dgm:prSet presAssocID="{4A543D23-4B95-4FF5-ACC8-B04217DF5C56}" presName="parentText" presStyleLbl="node1" presStyleIdx="1" presStyleCnt="2">
        <dgm:presLayoutVars>
          <dgm:chMax val="0"/>
          <dgm:bulletEnabled val="1"/>
        </dgm:presLayoutVars>
      </dgm:prSet>
      <dgm:spPr/>
    </dgm:pt>
  </dgm:ptLst>
  <dgm:cxnLst>
    <dgm:cxn modelId="{1B969E1F-D5E6-49B9-B5B4-BD9A9CECE44D}" type="presOf" srcId="{1B644E16-AACD-4612-92E0-D46EF4ECB879}" destId="{B22A3E1F-BDC2-4FC3-B056-77BC1F86A5BC}" srcOrd="0" destOrd="0" presId="urn:microsoft.com/office/officeart/2005/8/layout/vList2#44"/>
    <dgm:cxn modelId="{29ABED76-4697-43DC-B616-1AE077404F95}" type="presOf" srcId="{E7AAAF9E-D416-49AE-8611-65377A7DE939}" destId="{CD5036F8-A246-4E6A-8921-20C367BBB964}" srcOrd="0" destOrd="0" presId="urn:microsoft.com/office/officeart/2005/8/layout/vList2#44"/>
    <dgm:cxn modelId="{C7483C85-46A1-49A2-9601-0703227B76BE}" type="presOf" srcId="{4A543D23-4B95-4FF5-ACC8-B04217DF5C56}" destId="{06EB04E5-D2AF-4832-88EE-9E593061985B}" srcOrd="0" destOrd="0" presId="urn:microsoft.com/office/officeart/2005/8/layout/vList2#44"/>
    <dgm:cxn modelId="{EADE17B7-FE92-4EA7-A469-F698C8E6940A}" srcId="{1B644E16-AACD-4612-92E0-D46EF4ECB879}" destId="{E7AAAF9E-D416-49AE-8611-65377A7DE939}" srcOrd="0" destOrd="0" parTransId="{5C719D1D-8A96-404E-AB5C-11562DFC1D30}" sibTransId="{AF8B5B03-720E-47F1-8D53-0E882540183D}"/>
    <dgm:cxn modelId="{D3A0BBD2-EC1F-405C-BCED-A686C025DBE7}" srcId="{1B644E16-AACD-4612-92E0-D46EF4ECB879}" destId="{4A543D23-4B95-4FF5-ACC8-B04217DF5C56}" srcOrd="1" destOrd="0" parTransId="{8D8066EC-DCDF-416D-B114-6B9606005BD6}" sibTransId="{75548664-F90B-4EDC-ACB8-927DE2B82D32}"/>
    <dgm:cxn modelId="{140A6A06-DBDC-49FC-AEF3-A91101751AA1}" type="presParOf" srcId="{B22A3E1F-BDC2-4FC3-B056-77BC1F86A5BC}" destId="{CD5036F8-A246-4E6A-8921-20C367BBB964}" srcOrd="0" destOrd="0" presId="urn:microsoft.com/office/officeart/2005/8/layout/vList2#44"/>
    <dgm:cxn modelId="{DCA1CCE7-8C25-4B05-AE06-78FBFCEDD97A}" type="presParOf" srcId="{B22A3E1F-BDC2-4FC3-B056-77BC1F86A5BC}" destId="{E7C21023-8A2C-4747-918E-8A147DE4458A}" srcOrd="1" destOrd="0" presId="urn:microsoft.com/office/officeart/2005/8/layout/vList2#44"/>
    <dgm:cxn modelId="{4B1E979C-0467-414C-8DE7-1DB1C3C1DCC6}" type="presParOf" srcId="{B22A3E1F-BDC2-4FC3-B056-77BC1F86A5BC}" destId="{06EB04E5-D2AF-4832-88EE-9E593061985B}" srcOrd="2" destOrd="0" presId="urn:microsoft.com/office/officeart/2005/8/layout/vList2#44"/>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B644E16-AACD-4612-92E0-D46EF4ECB879}" type="doc">
      <dgm:prSet loTypeId="urn:microsoft.com/office/officeart/2005/8/layout/vList2#44" loCatId="list" qsTypeId="urn:microsoft.com/office/officeart/2005/8/quickstyle/simple3#36" qsCatId="simple" csTypeId="urn:microsoft.com/office/officeart/2005/8/colors/accent1_2#42" csCatId="accent1" phldr="1"/>
      <dgm:spPr/>
      <dgm:t>
        <a:bodyPr/>
        <a:lstStyle/>
        <a:p>
          <a:endParaRPr lang="en-IN"/>
        </a:p>
      </dgm:t>
    </dgm:pt>
    <dgm:pt modelId="{E7AAAF9E-D416-49AE-8611-65377A7DE939}">
      <dgm:prSet phldr="0" custT="1"/>
      <dgm:spPr>
        <a:ln>
          <a:solidFill>
            <a:schemeClr val="accent1">
              <a:lumMod val="40000"/>
              <a:lumOff val="60000"/>
            </a:schemeClr>
          </a:solidFill>
        </a:ln>
      </dgm:spPr>
      <dgm:t>
        <a:bodyPr/>
        <a:lstStyle/>
        <a:p>
          <a:r>
            <a:rPr lang="en-IN" sz="1800" b="0" dirty="0">
              <a:solidFill>
                <a:srgbClr val="444444"/>
              </a:solidFill>
              <a:latin typeface="Calibri"/>
            </a:rPr>
            <a:t>Understand </a:t>
          </a:r>
          <a:r>
            <a:rPr lang="en-IN" sz="1800" b="0" dirty="0">
              <a:solidFill>
                <a:srgbClr val="444444"/>
              </a:solidFill>
            </a:rPr>
            <a:t>and </a:t>
          </a:r>
          <a:r>
            <a:rPr lang="en-IN" sz="1800" b="0" dirty="0">
              <a:solidFill>
                <a:srgbClr val="444444"/>
              </a:solidFill>
              <a:latin typeface="Calibri"/>
            </a:rPr>
            <a:t>apply </a:t>
          </a:r>
          <a:r>
            <a:rPr lang="en-IN" sz="1800" b="0" dirty="0">
              <a:solidFill>
                <a:srgbClr val="444444"/>
              </a:solidFill>
            </a:rPr>
            <a:t>data </a:t>
          </a:r>
          <a:r>
            <a:rPr lang="en-IN" sz="1800" b="0" dirty="0">
              <a:solidFill>
                <a:srgbClr val="444444"/>
              </a:solidFill>
              <a:latin typeface="Calibri"/>
            </a:rPr>
            <a:t>pre-processing techniques</a:t>
          </a:r>
          <a:r>
            <a:rPr lang="en-IN" sz="1800" b="0" dirty="0">
              <a:solidFill>
                <a:srgbClr val="444444"/>
              </a:solidFill>
            </a:rPr>
            <a:t>.</a:t>
          </a:r>
          <a:r>
            <a:rPr lang="en-IN" sz="1800" b="0" dirty="0">
              <a:solidFill>
                <a:srgbClr val="444444"/>
              </a:solidFill>
              <a:latin typeface="Calibri"/>
            </a:rPr>
            <a:t> </a:t>
          </a: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F32611F2-A02E-4368-92A1-00AFCD0C94D8}">
      <dgm:prSet phldr="0"/>
      <dgm:spPr/>
      <dgm:t>
        <a:bodyPr/>
        <a:lstStyle/>
        <a:p>
          <a:endParaRPr lang="en-US" b="0" dirty="0"/>
        </a:p>
      </dgm:t>
    </dgm:pt>
    <dgm:pt modelId="{4A787999-2B63-4078-A969-B5CB5D385278}" type="parTrans" cxnId="{85D0B2F9-AC1D-455F-A55D-E9D5A7BE8326}">
      <dgm:prSet/>
      <dgm:spPr/>
    </dgm:pt>
    <dgm:pt modelId="{6E31B5DB-7C74-4B8A-8E5E-D909C1A27B5E}" type="sibTrans" cxnId="{85D0B2F9-AC1D-455F-A55D-E9D5A7BE8326}">
      <dgm:prSet/>
      <dgm:spPr/>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2" custScaleY="302230">
        <dgm:presLayoutVars>
          <dgm:chMax val="0"/>
          <dgm:bulletEnabled val="1"/>
        </dgm:presLayoutVars>
      </dgm:prSet>
      <dgm:spPr/>
    </dgm:pt>
    <dgm:pt modelId="{C678672D-C518-4BA9-B5EC-97D4B6C70184}" type="pres">
      <dgm:prSet presAssocID="{AF8B5B03-720E-47F1-8D53-0E882540183D}" presName="spacer" presStyleCnt="0"/>
      <dgm:spPr/>
    </dgm:pt>
    <dgm:pt modelId="{6FD9BAD2-586B-4D86-B826-E7EE6EA7FBC7}" type="pres">
      <dgm:prSet presAssocID="{F32611F2-A02E-4368-92A1-00AFCD0C94D8}" presName="parentText" presStyleLbl="node1" presStyleIdx="1" presStyleCnt="2">
        <dgm:presLayoutVars>
          <dgm:chMax val="0"/>
          <dgm:bulletEnabled val="1"/>
        </dgm:presLayoutVars>
      </dgm:prSet>
      <dgm:spPr/>
    </dgm:pt>
  </dgm:ptLst>
  <dgm:cxnLst>
    <dgm:cxn modelId="{8D0E7B16-6D9F-44D1-99A5-7D9D0ECBA819}" type="presOf" srcId="{E7AAAF9E-D416-49AE-8611-65377A7DE939}" destId="{CD5036F8-A246-4E6A-8921-20C367BBB964}" srcOrd="0" destOrd="0" presId="urn:microsoft.com/office/officeart/2005/8/layout/vList2#44"/>
    <dgm:cxn modelId="{1B969E1F-D5E6-49B9-B5B4-BD9A9CECE44D}" type="presOf" srcId="{1B644E16-AACD-4612-92E0-D46EF4ECB879}" destId="{B22A3E1F-BDC2-4FC3-B056-77BC1F86A5BC}" srcOrd="0" destOrd="0" presId="urn:microsoft.com/office/officeart/2005/8/layout/vList2#44"/>
    <dgm:cxn modelId="{EADE17B7-FE92-4EA7-A469-F698C8E6940A}" srcId="{1B644E16-AACD-4612-92E0-D46EF4ECB879}" destId="{E7AAAF9E-D416-49AE-8611-65377A7DE939}" srcOrd="0" destOrd="0" parTransId="{5C719D1D-8A96-404E-AB5C-11562DFC1D30}" sibTransId="{AF8B5B03-720E-47F1-8D53-0E882540183D}"/>
    <dgm:cxn modelId="{85D0B2F9-AC1D-455F-A55D-E9D5A7BE8326}" srcId="{1B644E16-AACD-4612-92E0-D46EF4ECB879}" destId="{F32611F2-A02E-4368-92A1-00AFCD0C94D8}" srcOrd="1" destOrd="0" parTransId="{4A787999-2B63-4078-A969-B5CB5D385278}" sibTransId="{6E31B5DB-7C74-4B8A-8E5E-D909C1A27B5E}"/>
    <dgm:cxn modelId="{C8E4EFFC-F708-440F-AF09-AF8EE3CBC3A7}" type="presOf" srcId="{F32611F2-A02E-4368-92A1-00AFCD0C94D8}" destId="{6FD9BAD2-586B-4D86-B826-E7EE6EA7FBC7}" srcOrd="0" destOrd="0" presId="urn:microsoft.com/office/officeart/2005/8/layout/vList2#44"/>
    <dgm:cxn modelId="{8EE7F09A-A18E-4F26-927E-397C979D9688}" type="presParOf" srcId="{B22A3E1F-BDC2-4FC3-B056-77BC1F86A5BC}" destId="{CD5036F8-A246-4E6A-8921-20C367BBB964}" srcOrd="0" destOrd="0" presId="urn:microsoft.com/office/officeart/2005/8/layout/vList2#44"/>
    <dgm:cxn modelId="{2AD7EE29-6A75-4229-889D-49B7FB5CE94A}" type="presParOf" srcId="{B22A3E1F-BDC2-4FC3-B056-77BC1F86A5BC}" destId="{C678672D-C518-4BA9-B5EC-97D4B6C70184}" srcOrd="1" destOrd="0" presId="urn:microsoft.com/office/officeart/2005/8/layout/vList2#44"/>
    <dgm:cxn modelId="{E7DF515C-4544-4FE5-8DAF-BC469C1458D9}" type="presParOf" srcId="{B22A3E1F-BDC2-4FC3-B056-77BC1F86A5BC}" destId="{6FD9BAD2-586B-4D86-B826-E7EE6EA7FBC7}" srcOrd="2" destOrd="0" presId="urn:microsoft.com/office/officeart/2005/8/layout/vList2#44"/>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5CB4DD-1CA7-4E3D-AB3C-5D7A05BEB45B}">
      <dsp:nvSpPr>
        <dsp:cNvPr id="0" name=""/>
        <dsp:cNvSpPr/>
      </dsp:nvSpPr>
      <dsp:spPr>
        <a:xfrm>
          <a:off x="0" y="7431"/>
          <a:ext cx="8737300" cy="304200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en-US" sz="2600" kern="1200" dirty="0"/>
            <a:t>Introduction to Data Science, Big Data, the 5 V’s, Evolution of Data Science, Datafication, Skillsets needed, Data Science Lifecycle, types of Data Analysis, Data Science Tools and technologies, Need for Data Science, Analysis Vs Analytics Vs Reporting, Big Data Ecosystem, Future of Data Science, Applications of Data Science in various</a:t>
          </a:r>
          <a:r>
            <a:rPr lang="en-US" sz="2600" kern="1200" dirty="0">
              <a:latin typeface="Calibri Light" panose="020F0302020204030204"/>
            </a:rPr>
            <a:t> </a:t>
          </a:r>
          <a:r>
            <a:rPr lang="en-US" sz="2600" kern="1200" dirty="0"/>
            <a:t>fields, Use cases of Data science-Facebook, Netflix, Amazon, Uber, AirBnB. </a:t>
          </a:r>
        </a:p>
      </dsp:txBody>
      <dsp:txXfrm>
        <a:off x="148498" y="155929"/>
        <a:ext cx="8440304" cy="274500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255"/>
          <a:ext cx="7157769" cy="554586"/>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solidFill>
            <a:schemeClr val="accent1">
              <a:lumMod val="40000"/>
              <a:lumOff val="60000"/>
            </a:schemeClr>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b="0" kern="1200" dirty="0">
              <a:solidFill>
                <a:srgbClr val="444444"/>
              </a:solidFill>
              <a:latin typeface="Calibri"/>
            </a:rPr>
            <a:t>Analyse data using exploratory </a:t>
          </a:r>
          <a:r>
            <a:rPr lang="en-IN" sz="1800" b="0" kern="1200" dirty="0">
              <a:solidFill>
                <a:srgbClr val="444444"/>
              </a:solidFill>
            </a:rPr>
            <a:t>data </a:t>
          </a:r>
          <a:r>
            <a:rPr lang="en-IN" sz="1800" b="0" kern="1200" dirty="0">
              <a:solidFill>
                <a:srgbClr val="444444"/>
              </a:solidFill>
              <a:latin typeface="Calibri"/>
            </a:rPr>
            <a:t>analysis</a:t>
          </a:r>
          <a:r>
            <a:rPr lang="en-IN" sz="1800" b="0" kern="1200" dirty="0">
              <a:solidFill>
                <a:srgbClr val="444444"/>
              </a:solidFill>
            </a:rPr>
            <a:t>.</a:t>
          </a:r>
          <a:r>
            <a:rPr lang="en-IN" sz="1800" b="0" kern="1200" dirty="0">
              <a:solidFill>
                <a:srgbClr val="444444"/>
              </a:solidFill>
              <a:latin typeface="Calibri"/>
            </a:rPr>
            <a:t> </a:t>
          </a:r>
        </a:p>
      </dsp:txBody>
      <dsp:txXfrm>
        <a:off x="27073" y="27328"/>
        <a:ext cx="7103623" cy="500440"/>
      </dsp:txXfrm>
    </dsp:sp>
    <dsp:sp modelId="{8A9BF91D-9ED6-4ABE-A1B3-7254DC046359}">
      <dsp:nvSpPr>
        <dsp:cNvPr id="0" name=""/>
        <dsp:cNvSpPr/>
      </dsp:nvSpPr>
      <dsp:spPr>
        <a:xfrm>
          <a:off x="0" y="566133"/>
          <a:ext cx="7157769" cy="183498"/>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dirty="0"/>
        </a:p>
      </dsp:txBody>
      <dsp:txXfrm>
        <a:off x="8958" y="575091"/>
        <a:ext cx="7139853" cy="16558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331"/>
          <a:ext cx="7144204" cy="555276"/>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solidFill>
            <a:schemeClr val="accent1">
              <a:lumMod val="40000"/>
              <a:lumOff val="60000"/>
            </a:schemeClr>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b="0" kern="1200" dirty="0">
              <a:solidFill>
                <a:srgbClr val="444444"/>
              </a:solidFill>
              <a:latin typeface="Calibri"/>
            </a:rPr>
            <a:t>Illustrate various visualization methods for different types </a:t>
          </a:r>
          <a:r>
            <a:rPr lang="en-IN" sz="1800" b="0" kern="1200" dirty="0">
              <a:solidFill>
                <a:srgbClr val="444444"/>
              </a:solidFill>
            </a:rPr>
            <a:t>of data </a:t>
          </a:r>
          <a:r>
            <a:rPr lang="en-IN" sz="1800" b="0" kern="1200" dirty="0">
              <a:solidFill>
                <a:srgbClr val="444444"/>
              </a:solidFill>
              <a:latin typeface="Calibri"/>
            </a:rPr>
            <a:t>sets </a:t>
          </a:r>
          <a:r>
            <a:rPr lang="en-IN" sz="1800" b="0" kern="1200" dirty="0">
              <a:solidFill>
                <a:srgbClr val="444444"/>
              </a:solidFill>
            </a:rPr>
            <a:t>and</a:t>
          </a:r>
          <a:r>
            <a:rPr lang="en-IN" sz="1800" b="0" kern="1200" dirty="0">
              <a:solidFill>
                <a:srgbClr val="444444"/>
              </a:solidFill>
              <a:latin typeface="Calibri"/>
            </a:rPr>
            <a:t> application scenarios</a:t>
          </a:r>
          <a:r>
            <a:rPr lang="en-IN" sz="1800" b="0" kern="1200" dirty="0">
              <a:solidFill>
                <a:srgbClr val="444444"/>
              </a:solidFill>
            </a:rPr>
            <a:t>.</a:t>
          </a:r>
          <a:endParaRPr lang="en-IN" sz="1800" b="0" kern="1200" dirty="0">
            <a:solidFill>
              <a:srgbClr val="444444"/>
            </a:solidFill>
            <a:latin typeface="Calibri"/>
          </a:endParaRPr>
        </a:p>
      </dsp:txBody>
      <dsp:txXfrm>
        <a:off x="27106" y="27437"/>
        <a:ext cx="7089992" cy="501064"/>
      </dsp:txXfrm>
    </dsp:sp>
    <dsp:sp modelId="{BB2844A8-F962-41D2-96CF-6C29480D20E8}">
      <dsp:nvSpPr>
        <dsp:cNvPr id="0" name=""/>
        <dsp:cNvSpPr/>
      </dsp:nvSpPr>
      <dsp:spPr>
        <a:xfrm>
          <a:off x="0" y="566914"/>
          <a:ext cx="7144204" cy="183726"/>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dirty="0"/>
        </a:p>
      </dsp:txBody>
      <dsp:txXfrm>
        <a:off x="8969" y="575883"/>
        <a:ext cx="7126266" cy="16578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345"/>
          <a:ext cx="7143391" cy="706063"/>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solidFill>
            <a:schemeClr val="accent1">
              <a:lumMod val="40000"/>
              <a:lumOff val="60000"/>
            </a:schemeClr>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0" kern="1200" dirty="0">
              <a:solidFill>
                <a:srgbClr val="000000"/>
              </a:solidFill>
              <a:latin typeface="Calibri"/>
            </a:rPr>
            <a:t>Understand the fundamental concepts of data analytics in the areas that plays major role within </a:t>
          </a:r>
          <a:r>
            <a:rPr lang="en-US" sz="1800" b="0" kern="1200" dirty="0">
              <a:solidFill>
                <a:srgbClr val="000000"/>
              </a:solidFill>
            </a:rPr>
            <a:t>the </a:t>
          </a:r>
          <a:r>
            <a:rPr lang="en-US" sz="1800" b="0" kern="1200" dirty="0">
              <a:solidFill>
                <a:srgbClr val="000000"/>
              </a:solidFill>
              <a:latin typeface="Calibri"/>
            </a:rPr>
            <a:t>realm </a:t>
          </a:r>
          <a:r>
            <a:rPr lang="en-US" sz="1800" b="0" kern="1200" dirty="0">
              <a:solidFill>
                <a:srgbClr val="000000"/>
              </a:solidFill>
            </a:rPr>
            <a:t>of data </a:t>
          </a:r>
          <a:r>
            <a:rPr lang="en-US" sz="1800" b="0" kern="1200" dirty="0">
              <a:solidFill>
                <a:srgbClr val="000000"/>
              </a:solidFill>
              <a:latin typeface="Calibri"/>
            </a:rPr>
            <a:t>science</a:t>
          </a:r>
          <a:r>
            <a:rPr lang="en-US" sz="1800" b="0" kern="1200" dirty="0">
              <a:solidFill>
                <a:srgbClr val="000000"/>
              </a:solidFill>
            </a:rPr>
            <a:t>.</a:t>
          </a:r>
          <a:endParaRPr lang="en-US" sz="1800" b="1" kern="1200" dirty="0">
            <a:solidFill>
              <a:srgbClr val="000000"/>
            </a:solidFill>
          </a:endParaRPr>
        </a:p>
      </dsp:txBody>
      <dsp:txXfrm>
        <a:off x="34467" y="34812"/>
        <a:ext cx="7074457" cy="63712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98B381-A99B-40FA-B837-D80DC4A60493}">
      <dsp:nvSpPr>
        <dsp:cNvPr id="0" name=""/>
        <dsp:cNvSpPr/>
      </dsp:nvSpPr>
      <dsp:spPr>
        <a:xfrm>
          <a:off x="0" y="19742"/>
          <a:ext cx="5810250" cy="686468"/>
        </a:xfrm>
        <a:prstGeom prst="round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dirty="0"/>
            <a:t>Engineering Graduates will be able to</a:t>
          </a:r>
          <a:r>
            <a:rPr lang="en-US" sz="2800" kern="1200" dirty="0"/>
            <a:t>:</a:t>
          </a:r>
          <a:endParaRPr lang="en-IN" sz="2800" kern="1200" dirty="0"/>
        </a:p>
      </dsp:txBody>
      <dsp:txXfrm>
        <a:off x="33511" y="53253"/>
        <a:ext cx="5743228" cy="61944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01"/>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kern="1200" dirty="0">
              <a:latin typeface="+mj-lt"/>
            </a:rPr>
            <a:t>PO1 : </a:t>
          </a:r>
          <a:r>
            <a:rPr lang="en-US" sz="2100" b="1" kern="1200" dirty="0">
              <a:latin typeface="+mj-lt"/>
            </a:rPr>
            <a:t>Engineering Knowledge</a:t>
          </a:r>
          <a:endParaRPr lang="en-IN" sz="2100" kern="1200" dirty="0">
            <a:latin typeface="+mj-lt"/>
          </a:endParaRPr>
        </a:p>
      </dsp:txBody>
      <dsp:txXfrm>
        <a:off x="24588" y="24689"/>
        <a:ext cx="5665824" cy="454509"/>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0"/>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rPr>
            <a:t>PO2 : Problem Analysis</a:t>
          </a:r>
          <a:endParaRPr lang="en-IN" sz="2100" kern="1200" dirty="0">
            <a:latin typeface="+mj-lt"/>
          </a:endParaRPr>
        </a:p>
      </dsp:txBody>
      <dsp:txXfrm>
        <a:off x="24588" y="24588"/>
        <a:ext cx="5665824" cy="45450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01"/>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kern="1200" dirty="0">
              <a:latin typeface="+mj-lt"/>
            </a:rPr>
            <a:t>PO3 : </a:t>
          </a:r>
          <a:r>
            <a:rPr lang="en-US" sz="2100" b="1" kern="1200" dirty="0">
              <a:latin typeface="+mj-lt"/>
            </a:rPr>
            <a:t>Design/Development of solutions</a:t>
          </a:r>
          <a:endParaRPr lang="en-IN" sz="2100" kern="1200" dirty="0">
            <a:latin typeface="+mj-lt"/>
          </a:endParaRPr>
        </a:p>
      </dsp:txBody>
      <dsp:txXfrm>
        <a:off x="24588" y="24689"/>
        <a:ext cx="5665824" cy="454509"/>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2093"/>
          <a:ext cx="5714999" cy="47970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mj-lt"/>
            </a:rPr>
            <a:t>PO4 : Conduct Investigations of complex problems</a:t>
          </a:r>
          <a:endParaRPr lang="en-IN" sz="2000" kern="1200" dirty="0">
            <a:latin typeface="+mj-lt"/>
          </a:endParaRPr>
        </a:p>
      </dsp:txBody>
      <dsp:txXfrm>
        <a:off x="23417" y="35510"/>
        <a:ext cx="5668165" cy="432866"/>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203"/>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kern="1200" dirty="0">
              <a:latin typeface="+mj-lt"/>
            </a:rPr>
            <a:t>PO5 : </a:t>
          </a:r>
          <a:r>
            <a:rPr lang="en-US" sz="2100" b="1" kern="1200" dirty="0">
              <a:latin typeface="+mj-lt"/>
            </a:rPr>
            <a:t>Modern tool usage</a:t>
          </a:r>
          <a:endParaRPr lang="en-IN" sz="2100" kern="1200" dirty="0">
            <a:latin typeface="+mj-lt"/>
          </a:endParaRPr>
        </a:p>
      </dsp:txBody>
      <dsp:txXfrm>
        <a:off x="24588" y="24791"/>
        <a:ext cx="5665824" cy="454509"/>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492"/>
          <a:ext cx="5715000" cy="50339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rPr>
            <a:t>PO6 : The engineer and society</a:t>
          </a:r>
          <a:endParaRPr lang="en-IN" sz="2100" kern="1200" dirty="0">
            <a:latin typeface="+mj-lt"/>
          </a:endParaRPr>
        </a:p>
      </dsp:txBody>
      <dsp:txXfrm>
        <a:off x="24574" y="25066"/>
        <a:ext cx="5665852" cy="4542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CBBEC5-5B01-4132-A331-9D4D3453D65C}">
      <dsp:nvSpPr>
        <dsp:cNvPr id="0" name=""/>
        <dsp:cNvSpPr/>
      </dsp:nvSpPr>
      <dsp:spPr>
        <a:xfrm>
          <a:off x="0" y="0"/>
          <a:ext cx="8630165" cy="3453813"/>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rtl="0">
            <a:lnSpc>
              <a:spcPct val="90000"/>
            </a:lnSpc>
            <a:spcBef>
              <a:spcPct val="0"/>
            </a:spcBef>
            <a:spcAft>
              <a:spcPct val="35000"/>
            </a:spcAft>
            <a:buNone/>
          </a:pPr>
          <a:r>
            <a:rPr lang="en-US" sz="2700" b="0" kern="1200" dirty="0">
              <a:latin typeface="Calibri Light" panose="020F0302020204030204"/>
            </a:rPr>
            <a:t>Type of Data</a:t>
          </a:r>
          <a:r>
            <a:rPr lang="en-US" sz="2700" b="0" kern="1200" dirty="0"/>
            <a:t>: structured, semi-structured, unstructured data, Numeric, Categorical, Graphical, High Dimensional Data, Transactional Data, Spatial Data, Social Network Data, standard datasets, Data Classification, Sources of Data, Data manipulation in various formats, for example, CSV file, pdf file, XML file, HTML file, text file, JSON, image files etc. import and export data in R/Python.</a:t>
          </a:r>
          <a:r>
            <a:rPr lang="en-US" sz="2700" b="0" kern="1200" dirty="0">
              <a:latin typeface="Calibri Light" panose="020F0302020204030204"/>
            </a:rPr>
            <a:t> </a:t>
          </a:r>
          <a:endParaRPr lang="en-US" sz="2700" b="0" kern="1200" dirty="0"/>
        </a:p>
      </dsp:txBody>
      <dsp:txXfrm>
        <a:off x="168601" y="168601"/>
        <a:ext cx="8292963" cy="311661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98B381-A99B-40FA-B837-D80DC4A60493}">
      <dsp:nvSpPr>
        <dsp:cNvPr id="0" name=""/>
        <dsp:cNvSpPr/>
      </dsp:nvSpPr>
      <dsp:spPr>
        <a:xfrm>
          <a:off x="0" y="73751"/>
          <a:ext cx="5715000" cy="685799"/>
        </a:xfrm>
        <a:prstGeom prst="round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dirty="0"/>
            <a:t>Engineering Graduates will be able to</a:t>
          </a:r>
          <a:r>
            <a:rPr lang="en-US" sz="2800" kern="1200" dirty="0"/>
            <a:t>:</a:t>
          </a:r>
          <a:endParaRPr lang="en-IN" sz="2800" kern="1200" dirty="0"/>
        </a:p>
      </dsp:txBody>
      <dsp:txXfrm>
        <a:off x="33478" y="107229"/>
        <a:ext cx="5648044" cy="618843"/>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01"/>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kern="1200" dirty="0">
              <a:latin typeface="+mj-lt"/>
            </a:rPr>
            <a:t>PO7 : </a:t>
          </a:r>
          <a:r>
            <a:rPr lang="en-US" sz="2100" b="1" kern="1200" dirty="0">
              <a:latin typeface="+mj-lt"/>
              <a:ea typeface="Calibri" panose="020F0502020204030204" charset="0"/>
            </a:rPr>
            <a:t>Environment and sustainability</a:t>
          </a:r>
          <a:endParaRPr lang="en-IN" sz="2100" kern="1200" dirty="0"/>
        </a:p>
      </dsp:txBody>
      <dsp:txXfrm>
        <a:off x="24588" y="24689"/>
        <a:ext cx="5665824" cy="454509"/>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101"/>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ea typeface="Times New Roman" panose="02020603050405020304" pitchFamily="18" charset="0"/>
              <a:cs typeface="Times New Roman" panose="02020603050405020304" pitchFamily="18" charset="0"/>
            </a:rPr>
            <a:t>PO8 : Ethics</a:t>
          </a:r>
          <a:endParaRPr lang="en-IN" sz="2100" kern="1200" dirty="0"/>
        </a:p>
      </dsp:txBody>
      <dsp:txXfrm>
        <a:off x="24588" y="24689"/>
        <a:ext cx="5665824" cy="454509"/>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01"/>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ea typeface="Times New Roman" panose="02020603050405020304" pitchFamily="18" charset="0"/>
              <a:cs typeface="Times New Roman" panose="02020603050405020304" pitchFamily="18" charset="0"/>
            </a:rPr>
            <a:t>PO9 : Individual and teamwork</a:t>
          </a:r>
          <a:endParaRPr lang="en-IN" sz="2100" kern="1200" dirty="0"/>
        </a:p>
      </dsp:txBody>
      <dsp:txXfrm>
        <a:off x="24588" y="24689"/>
        <a:ext cx="5665824" cy="454509"/>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01"/>
          <a:ext cx="5714999"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kern="1200" dirty="0">
              <a:latin typeface="+mj-lt"/>
            </a:rPr>
            <a:t>PO10 : </a:t>
          </a:r>
          <a:r>
            <a:rPr lang="en-US" sz="2100" b="1" kern="1200" dirty="0">
              <a:latin typeface="+mj-lt"/>
              <a:ea typeface="Times New Roman" panose="02020603050405020304" pitchFamily="18" charset="0"/>
              <a:cs typeface="Times New Roman" panose="02020603050405020304" pitchFamily="18" charset="0"/>
            </a:rPr>
            <a:t>Communication</a:t>
          </a:r>
          <a:endParaRPr lang="en-IN" sz="2100" kern="1200" dirty="0"/>
        </a:p>
      </dsp:txBody>
      <dsp:txXfrm>
        <a:off x="24588" y="24689"/>
        <a:ext cx="5665823" cy="454509"/>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203"/>
          <a:ext cx="5715000" cy="5036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ea typeface="Times New Roman" panose="02020603050405020304" pitchFamily="18" charset="0"/>
              <a:cs typeface="Times New Roman" panose="02020603050405020304" pitchFamily="18" charset="0"/>
            </a:rPr>
            <a:t>PO11 : Project management and finance</a:t>
          </a:r>
          <a:endParaRPr lang="en-IN" sz="2100" kern="1200" dirty="0"/>
        </a:p>
      </dsp:txBody>
      <dsp:txXfrm>
        <a:off x="24588" y="24791"/>
        <a:ext cx="5665824" cy="454509"/>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0"/>
          <a:ext cx="5715000" cy="31466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latin typeface="+mj-lt"/>
              <a:ea typeface="Times New Roman" panose="02020603050405020304" pitchFamily="18" charset="0"/>
              <a:cs typeface="Times New Roman" panose="02020603050405020304" pitchFamily="18" charset="0"/>
            </a:rPr>
            <a:t>PO12 : Life-long learning</a:t>
          </a:r>
          <a:endParaRPr lang="en-IN" sz="2100" kern="1200" dirty="0"/>
        </a:p>
      </dsp:txBody>
      <dsp:txXfrm>
        <a:off x="15361" y="15361"/>
        <a:ext cx="5684278" cy="2839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6BB5F-F99C-4092-B11E-435C2EC87E42}">
      <dsp:nvSpPr>
        <dsp:cNvPr id="0" name=""/>
        <dsp:cNvSpPr/>
      </dsp:nvSpPr>
      <dsp:spPr>
        <a:xfrm>
          <a:off x="0" y="5822"/>
          <a:ext cx="8975066" cy="3272963"/>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rtl="0">
            <a:lnSpc>
              <a:spcPct val="90000"/>
            </a:lnSpc>
            <a:spcBef>
              <a:spcPct val="0"/>
            </a:spcBef>
            <a:spcAft>
              <a:spcPct val="35000"/>
            </a:spcAft>
            <a:buNone/>
          </a:pPr>
          <a:r>
            <a:rPr lang="en-US" sz="2700" b="0" kern="1200" baseline="0" dirty="0"/>
            <a:t>Form of Data Pre-processing, data Attribute and its types, understanding and extracting useful variables,KDD process, Data Cleaning: Missing Values, Noisy Data, Discretization and Concept hierarchy generation (Binning, Clustering, Histogram), Inconsistent Data, Data Integration and Transformation. Data Reduction: Data Cube Aggregation, Data Compression, Numerosity </a:t>
          </a:r>
          <a:r>
            <a:rPr lang="en-US" sz="2700" b="0" kern="1200" baseline="0" dirty="0">
              <a:latin typeface="Calibri Light" panose="020F0302020204030204"/>
            </a:rPr>
            <a:t>Reduction</a:t>
          </a:r>
          <a:endParaRPr lang="en-US" sz="2700" b="0" kern="1200" baseline="0" dirty="0"/>
        </a:p>
      </dsp:txBody>
      <dsp:txXfrm>
        <a:off x="159773" y="165595"/>
        <a:ext cx="8655520" cy="29534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CBBEC5-5B01-4132-A331-9D4D3453D65C}">
      <dsp:nvSpPr>
        <dsp:cNvPr id="0" name=""/>
        <dsp:cNvSpPr/>
      </dsp:nvSpPr>
      <dsp:spPr>
        <a:xfrm>
          <a:off x="0" y="33331"/>
          <a:ext cx="9636579" cy="3453813"/>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kern="1200" dirty="0">
              <a:solidFill>
                <a:srgbClr val="444444"/>
              </a:solidFill>
              <a:latin typeface="Calibri"/>
              <a:cs typeface="Calibri"/>
            </a:rPr>
            <a:t>Handling Missing </a:t>
          </a:r>
          <a:r>
            <a:rPr lang="en-US" sz="2700" b="0" kern="1200" dirty="0">
              <a:solidFill>
                <a:srgbClr val="444444"/>
              </a:solidFill>
            </a:rPr>
            <a:t>data, </a:t>
          </a:r>
          <a:r>
            <a:rPr lang="en-US" sz="2700" b="0" kern="1200" dirty="0">
              <a:solidFill>
                <a:srgbClr val="444444"/>
              </a:solidFill>
              <a:latin typeface="Calibri"/>
            </a:rPr>
            <a:t>Removing Redundant variables</a:t>
          </a:r>
          <a:r>
            <a:rPr lang="en-US" sz="2700" b="0" kern="1200" dirty="0">
              <a:solidFill>
                <a:srgbClr val="444444"/>
              </a:solidFill>
            </a:rPr>
            <a:t>, </a:t>
          </a:r>
          <a:r>
            <a:rPr lang="en-US" sz="2700" b="0" kern="1200" dirty="0">
              <a:solidFill>
                <a:srgbClr val="444444"/>
              </a:solidFill>
              <a:latin typeface="Calibri"/>
            </a:rPr>
            <a:t>variable Selection</a:t>
          </a:r>
          <a:r>
            <a:rPr lang="en-US" sz="2700" b="0" kern="1200" dirty="0">
              <a:solidFill>
                <a:srgbClr val="444444"/>
              </a:solidFill>
            </a:rPr>
            <a:t>, </a:t>
          </a:r>
          <a:r>
            <a:rPr lang="en-US" sz="2700" b="0" kern="1200" dirty="0">
              <a:solidFill>
                <a:srgbClr val="444444"/>
              </a:solidFill>
              <a:latin typeface="Calibri"/>
            </a:rPr>
            <a:t>identifying outliers</a:t>
          </a:r>
          <a:r>
            <a:rPr lang="en-US" sz="2700" b="0" kern="1200" dirty="0">
              <a:solidFill>
                <a:srgbClr val="444444"/>
              </a:solidFill>
            </a:rPr>
            <a:t>, </a:t>
          </a:r>
          <a:r>
            <a:rPr lang="en-US" sz="2700" b="0" kern="1200" dirty="0">
              <a:solidFill>
                <a:srgbClr val="444444"/>
              </a:solidFill>
              <a:latin typeface="Calibri"/>
            </a:rPr>
            <a:t>Removing Outliers</a:t>
          </a:r>
          <a:r>
            <a:rPr lang="en-US" sz="2700" b="0" kern="1200" dirty="0">
              <a:solidFill>
                <a:srgbClr val="444444"/>
              </a:solidFill>
            </a:rPr>
            <a:t>, </a:t>
          </a:r>
          <a:r>
            <a:rPr lang="en-US" sz="2700" b="0" kern="1200" dirty="0">
              <a:solidFill>
                <a:srgbClr val="444444"/>
              </a:solidFill>
              <a:latin typeface="Calibri"/>
            </a:rPr>
            <a:t>Time series Analysis</a:t>
          </a:r>
          <a:r>
            <a:rPr lang="en-US" sz="2700" b="0" kern="1200" dirty="0">
              <a:solidFill>
                <a:srgbClr val="444444"/>
              </a:solidFill>
            </a:rPr>
            <a:t>, Data</a:t>
          </a:r>
          <a:r>
            <a:rPr lang="en-US" sz="2700" b="0" kern="1200" dirty="0">
              <a:solidFill>
                <a:srgbClr val="444444"/>
              </a:solidFill>
              <a:latin typeface="Calibri"/>
            </a:rPr>
            <a:t> transformation and dimensionality reduction techniques such as Principal Component Analysis (PCA), Factor Analysis (FA) and Linear Discriminant Analysis (LDA), Univariate and Multivariate Exploratory </a:t>
          </a:r>
          <a:r>
            <a:rPr lang="en-US" sz="2700" b="0" kern="1200" dirty="0">
              <a:solidFill>
                <a:srgbClr val="444444"/>
              </a:solidFill>
            </a:rPr>
            <a:t>Data</a:t>
          </a:r>
          <a:r>
            <a:rPr lang="en-US" sz="2700" b="0" kern="1200" dirty="0">
              <a:solidFill>
                <a:srgbClr val="444444"/>
              </a:solidFill>
              <a:latin typeface="Calibri"/>
            </a:rPr>
            <a:t> Analysis. </a:t>
          </a:r>
          <a:r>
            <a:rPr lang="en-US" sz="2700" b="0" kern="1200" dirty="0">
              <a:solidFill>
                <a:srgbClr val="444444"/>
              </a:solidFill>
            </a:rPr>
            <a:t>Data </a:t>
          </a:r>
          <a:r>
            <a:rPr lang="en-US" sz="2700" b="0" kern="1200" dirty="0">
              <a:solidFill>
                <a:srgbClr val="444444"/>
              </a:solidFill>
              <a:latin typeface="Calibri"/>
            </a:rPr>
            <a:t>Munging</a:t>
          </a:r>
          <a:r>
            <a:rPr lang="en-US" sz="2700" b="0" kern="1200" dirty="0">
              <a:solidFill>
                <a:srgbClr val="444444"/>
              </a:solidFill>
            </a:rPr>
            <a:t>, Data </a:t>
          </a:r>
          <a:r>
            <a:rPr lang="en-US" sz="2700" b="0" kern="1200" dirty="0">
              <a:solidFill>
                <a:srgbClr val="444444"/>
              </a:solidFill>
              <a:latin typeface="Calibri"/>
            </a:rPr>
            <a:t>Wrangling- APIs </a:t>
          </a:r>
          <a:r>
            <a:rPr lang="en-US" sz="2700" b="0" kern="1200" dirty="0">
              <a:solidFill>
                <a:srgbClr val="444444"/>
              </a:solidFill>
            </a:rPr>
            <a:t>and </a:t>
          </a:r>
          <a:r>
            <a:rPr lang="en-US" sz="2700" b="0" kern="1200" dirty="0">
              <a:solidFill>
                <a:srgbClr val="444444"/>
              </a:solidFill>
              <a:latin typeface="Calibri"/>
            </a:rPr>
            <a:t>other tools for scrapping </a:t>
          </a:r>
          <a:r>
            <a:rPr lang="en-US" sz="2700" b="0" kern="1200" dirty="0">
              <a:solidFill>
                <a:srgbClr val="444444"/>
              </a:solidFill>
            </a:rPr>
            <a:t>data </a:t>
          </a:r>
          <a:r>
            <a:rPr lang="en-US" sz="2700" b="0" kern="1200" dirty="0">
              <a:solidFill>
                <a:srgbClr val="444444"/>
              </a:solidFill>
              <a:latin typeface="Calibri"/>
            </a:rPr>
            <a:t>from the web/ internet using </a:t>
          </a:r>
          <a:r>
            <a:rPr lang="en-US" sz="2700" b="0" kern="1200" dirty="0">
              <a:solidFill>
                <a:srgbClr val="444444"/>
              </a:solidFill>
            </a:rPr>
            <a:t>R/Python.</a:t>
          </a:r>
          <a:endParaRPr lang="en-US" sz="2700" b="0" kern="1200" dirty="0">
            <a:solidFill>
              <a:srgbClr val="444444"/>
            </a:solidFill>
            <a:latin typeface="Calibri"/>
            <a:cs typeface="Calibri"/>
          </a:endParaRPr>
        </a:p>
      </dsp:txBody>
      <dsp:txXfrm>
        <a:off x="168601" y="201932"/>
        <a:ext cx="9299377" cy="3116611"/>
      </dsp:txXfrm>
    </dsp:sp>
    <dsp:sp modelId="{BF6857ED-57E0-4011-9770-BC859119D24F}">
      <dsp:nvSpPr>
        <dsp:cNvPr id="0" name=""/>
        <dsp:cNvSpPr/>
      </dsp:nvSpPr>
      <dsp:spPr>
        <a:xfrm>
          <a:off x="0" y="3505218"/>
          <a:ext cx="9636579" cy="385722"/>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kern="1200" dirty="0">
            <a:latin typeface="Calibri Light"/>
            <a:cs typeface="Calibri Light"/>
          </a:endParaRPr>
        </a:p>
      </dsp:txBody>
      <dsp:txXfrm>
        <a:off x="18829" y="3524047"/>
        <a:ext cx="9598921" cy="34806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BCB3A4-5F35-4C8F-B7DE-FBB6D289F0CC}">
      <dsp:nvSpPr>
        <dsp:cNvPr id="0" name=""/>
        <dsp:cNvSpPr/>
      </dsp:nvSpPr>
      <dsp:spPr>
        <a:xfrm>
          <a:off x="0" y="190871"/>
          <a:ext cx="8751857" cy="346788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0" kern="1200" dirty="0"/>
            <a:t>Introductions and overview, Debug and troubleshoot installation and configuration of the Tableau. Creating Your First visualization: Getting started with Tableau Software, Using Data file formats, connecting your Data to Tableau, creating basic charts (line, bar charts, Tree maps), Using the Show me panel. Tableau Calculations: Overview of SUM, AVR, and Aggregate Features Creating custom calculations and fields, Applying new data calculations to your visualization. Manipulating Data in Tableau: Cleaning-up the data with the Data Interpreter, structuring your data, Sorting, and filtering Tableau data, Pivoting Tableau data. Advanced Visualization Tools: Using Filters, Using the Detail panel Using the Size panels, customizing filters, Using and Customizing tooltips, Formatting your data with colours, Creating Dashboards &amp; Stories, Distributing</a:t>
          </a:r>
          <a:r>
            <a:rPr lang="en-US" sz="1900" b="0" kern="1200" dirty="0">
              <a:latin typeface="Calibri Light" panose="020F0302020204030204"/>
            </a:rPr>
            <a:t> </a:t>
          </a:r>
          <a:r>
            <a:rPr lang="en-US" sz="1900" b="0" kern="1200" dirty="0"/>
            <a:t>&amp; Publishing Your Visualization</a:t>
          </a:r>
        </a:p>
      </dsp:txBody>
      <dsp:txXfrm>
        <a:off x="169288" y="360159"/>
        <a:ext cx="8413281" cy="31293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3D586B-6568-48EA-AB47-21DBC0FD868F}">
      <dsp:nvSpPr>
        <dsp:cNvPr id="0" name=""/>
        <dsp:cNvSpPr/>
      </dsp:nvSpPr>
      <dsp:spPr>
        <a:xfrm>
          <a:off x="0" y="33448"/>
          <a:ext cx="7974761" cy="1284659"/>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kern="1200" dirty="0"/>
            <a:t>The objective of this course is to understand the fundamental concepts of Data analytics and learn about various types of data formats and their manipulations. It helps students to learn exploratory data analysis and visualization techniques in addition to R/Python/Tableau programming language.</a:t>
          </a:r>
        </a:p>
      </dsp:txBody>
      <dsp:txXfrm>
        <a:off x="62712" y="96160"/>
        <a:ext cx="7849337" cy="115923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98B381-A99B-40FA-B837-D80DC4A60493}">
      <dsp:nvSpPr>
        <dsp:cNvPr id="0" name=""/>
        <dsp:cNvSpPr/>
      </dsp:nvSpPr>
      <dsp:spPr>
        <a:xfrm>
          <a:off x="0" y="0"/>
          <a:ext cx="6993401" cy="971337"/>
        </a:xfrm>
        <a:prstGeom prst="round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1" kern="1200" dirty="0"/>
            <a:t>At the end of course, the student  will be able to</a:t>
          </a:r>
          <a:r>
            <a:rPr lang="en-US" sz="2800" kern="1200" dirty="0"/>
            <a:t>:</a:t>
          </a:r>
          <a:endParaRPr lang="en-IN" sz="2800" kern="1200" dirty="0"/>
        </a:p>
      </dsp:txBody>
      <dsp:txXfrm>
        <a:off x="47417" y="47417"/>
        <a:ext cx="6898567" cy="87650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381"/>
          <a:ext cx="7143391" cy="522473"/>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solidFill>
            <a:schemeClr val="accent1">
              <a:lumMod val="40000"/>
              <a:lumOff val="60000"/>
            </a:schemeClr>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b="0" kern="1200" dirty="0">
              <a:solidFill>
                <a:srgbClr val="444444"/>
              </a:solidFill>
            </a:rPr>
            <a:t>Explain and exemplify the most common forms of data and its representations.</a:t>
          </a:r>
          <a:r>
            <a:rPr lang="en-IN" sz="1800" b="0" kern="1200" dirty="0">
              <a:solidFill>
                <a:srgbClr val="444444"/>
              </a:solidFill>
              <a:latin typeface="Calibri"/>
            </a:rPr>
            <a:t> </a:t>
          </a:r>
        </a:p>
      </dsp:txBody>
      <dsp:txXfrm>
        <a:off x="25505" y="25886"/>
        <a:ext cx="7092381" cy="471463"/>
      </dsp:txXfrm>
    </dsp:sp>
    <dsp:sp modelId="{06EB04E5-D2AF-4832-88EE-9E593061985B}">
      <dsp:nvSpPr>
        <dsp:cNvPr id="0" name=""/>
        <dsp:cNvSpPr/>
      </dsp:nvSpPr>
      <dsp:spPr>
        <a:xfrm>
          <a:off x="0" y="533499"/>
          <a:ext cx="7143391" cy="172872"/>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dirty="0"/>
        </a:p>
      </dsp:txBody>
      <dsp:txXfrm>
        <a:off x="8439" y="541938"/>
        <a:ext cx="7126513" cy="15599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255"/>
          <a:ext cx="7157768" cy="554586"/>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solidFill>
            <a:schemeClr val="accent1">
              <a:lumMod val="40000"/>
              <a:lumOff val="60000"/>
            </a:schemeClr>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b="0" kern="1200" dirty="0">
              <a:solidFill>
                <a:srgbClr val="444444"/>
              </a:solidFill>
              <a:latin typeface="Calibri"/>
            </a:rPr>
            <a:t>Understand </a:t>
          </a:r>
          <a:r>
            <a:rPr lang="en-IN" sz="1800" b="0" kern="1200" dirty="0">
              <a:solidFill>
                <a:srgbClr val="444444"/>
              </a:solidFill>
            </a:rPr>
            <a:t>and </a:t>
          </a:r>
          <a:r>
            <a:rPr lang="en-IN" sz="1800" b="0" kern="1200" dirty="0">
              <a:solidFill>
                <a:srgbClr val="444444"/>
              </a:solidFill>
              <a:latin typeface="Calibri"/>
            </a:rPr>
            <a:t>apply </a:t>
          </a:r>
          <a:r>
            <a:rPr lang="en-IN" sz="1800" b="0" kern="1200" dirty="0">
              <a:solidFill>
                <a:srgbClr val="444444"/>
              </a:solidFill>
            </a:rPr>
            <a:t>data </a:t>
          </a:r>
          <a:r>
            <a:rPr lang="en-IN" sz="1800" b="0" kern="1200" dirty="0">
              <a:solidFill>
                <a:srgbClr val="444444"/>
              </a:solidFill>
              <a:latin typeface="Calibri"/>
            </a:rPr>
            <a:t>pre-processing techniques</a:t>
          </a:r>
          <a:r>
            <a:rPr lang="en-IN" sz="1800" b="0" kern="1200" dirty="0">
              <a:solidFill>
                <a:srgbClr val="444444"/>
              </a:solidFill>
            </a:rPr>
            <a:t>.</a:t>
          </a:r>
          <a:r>
            <a:rPr lang="en-IN" sz="1800" b="0" kern="1200" dirty="0">
              <a:solidFill>
                <a:srgbClr val="444444"/>
              </a:solidFill>
              <a:latin typeface="Calibri"/>
            </a:rPr>
            <a:t> </a:t>
          </a:r>
        </a:p>
      </dsp:txBody>
      <dsp:txXfrm>
        <a:off x="27073" y="27328"/>
        <a:ext cx="7103622" cy="500440"/>
      </dsp:txXfrm>
    </dsp:sp>
    <dsp:sp modelId="{6FD9BAD2-586B-4D86-B826-E7EE6EA7FBC7}">
      <dsp:nvSpPr>
        <dsp:cNvPr id="0" name=""/>
        <dsp:cNvSpPr/>
      </dsp:nvSpPr>
      <dsp:spPr>
        <a:xfrm>
          <a:off x="0" y="566134"/>
          <a:ext cx="7157768" cy="183498"/>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dirty="0"/>
        </a:p>
      </dsp:txBody>
      <dsp:txXfrm>
        <a:off x="8958" y="575092"/>
        <a:ext cx="7139852" cy="165582"/>
      </dsp:txXfrm>
    </dsp:sp>
  </dsp:spTree>
</dsp:drawing>
</file>

<file path=ppt/diagrams/layout1.xml><?xml version="1.0" encoding="utf-8"?>
<dgm:layoutDef xmlns:dgm="http://schemas.openxmlformats.org/drawingml/2006/diagram" xmlns:a="http://schemas.openxmlformats.org/drawingml/2006/main" uniqueId="urn:microsoft.com/office/officeart/2005/8/layout/vList2#3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4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4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4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48">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49">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50">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5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5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vList2#53">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5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3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0.xml><?xml version="1.0" encoding="utf-8"?>
<dgm:layoutDef xmlns:dgm="http://schemas.openxmlformats.org/drawingml/2006/diagram" xmlns:a="http://schemas.openxmlformats.org/drawingml/2006/main" uniqueId="urn:microsoft.com/office/officeart/2005/8/layout/vList2#55">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5/8/layout/vList2#56">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5/8/layout/vList2#57">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3.xml><?xml version="1.0" encoding="utf-8"?>
<dgm:layoutDef xmlns:dgm="http://schemas.openxmlformats.org/drawingml/2006/diagram" xmlns:a="http://schemas.openxmlformats.org/drawingml/2006/main" uniqueId="urn:microsoft.com/office/officeart/2005/8/layout/vList2#58">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4.xml><?xml version="1.0" encoding="utf-8"?>
<dgm:layoutDef xmlns:dgm="http://schemas.openxmlformats.org/drawingml/2006/diagram" xmlns:a="http://schemas.openxmlformats.org/drawingml/2006/main" uniqueId="urn:microsoft.com/office/officeart/2005/8/layout/vList2#59">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5.xml><?xml version="1.0" encoding="utf-8"?>
<dgm:layoutDef xmlns:dgm="http://schemas.openxmlformats.org/drawingml/2006/diagram" xmlns:a="http://schemas.openxmlformats.org/drawingml/2006/main" uniqueId="urn:microsoft.com/office/officeart/2005/8/layout/vList2#60">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6.xml><?xml version="1.0" encoding="utf-8"?>
<dgm:layoutDef xmlns:dgm="http://schemas.openxmlformats.org/drawingml/2006/diagram" xmlns:a="http://schemas.openxmlformats.org/drawingml/2006/main" uniqueId="urn:microsoft.com/office/officeart/2005/8/layout/vList2#6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33">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3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35">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38">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4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4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44">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2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3#3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3#3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3#3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3.xml><?xml version="1.0" encoding="utf-8"?>
<dgm:styleDef xmlns:dgm="http://schemas.openxmlformats.org/drawingml/2006/diagram" xmlns:a="http://schemas.openxmlformats.org/drawingml/2006/main" uniqueId="urn:microsoft.com/office/officeart/2005/8/quickstyle/3d1#7">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3#40">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3#41">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3#42">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3#43">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3#44">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3#45">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27">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0.xml><?xml version="1.0" encoding="utf-8"?>
<dgm:styleDef xmlns:dgm="http://schemas.openxmlformats.org/drawingml/2006/diagram" xmlns:a="http://schemas.openxmlformats.org/drawingml/2006/main" uniqueId="urn:microsoft.com/office/officeart/2005/8/quickstyle/3d1#8">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3#4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3#47">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3#48">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3#49">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3#50">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3#51">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28">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27">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30">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32">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3d1#5">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3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36">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12/30/2024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jpe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12/30/2024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10</a:t>
            </a:fld>
            <a:endParaRPr lang="en-US"/>
          </a:p>
        </p:txBody>
      </p:sp>
    </p:spTree>
    <p:extLst>
      <p:ext uri="{BB962C8B-B14F-4D97-AF65-F5344CB8AC3E}">
        <p14:creationId xmlns:p14="http://schemas.microsoft.com/office/powerpoint/2010/main" val="1582620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11</a:t>
            </a:fld>
            <a:endParaRPr lang="en-US"/>
          </a:p>
        </p:txBody>
      </p:sp>
    </p:spTree>
    <p:extLst>
      <p:ext uri="{BB962C8B-B14F-4D97-AF65-F5344CB8AC3E}">
        <p14:creationId xmlns:p14="http://schemas.microsoft.com/office/powerpoint/2010/main" val="3340394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12</a:t>
            </a:fld>
            <a:endParaRPr lang="en-US"/>
          </a:p>
        </p:txBody>
      </p:sp>
    </p:spTree>
    <p:extLst>
      <p:ext uri="{BB962C8B-B14F-4D97-AF65-F5344CB8AC3E}">
        <p14:creationId xmlns:p14="http://schemas.microsoft.com/office/powerpoint/2010/main" val="807619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91971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6079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6059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1215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4254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Tree>
    <p:extLst>
      <p:ext uri="{BB962C8B-B14F-4D97-AF65-F5344CB8AC3E}">
        <p14:creationId xmlns:p14="http://schemas.microsoft.com/office/powerpoint/2010/main" val="3910867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58678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92434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84096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5673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91602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96810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82974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45803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37023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5605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a:p>
        </p:txBody>
      </p:sp>
    </p:spTree>
    <p:extLst>
      <p:ext uri="{BB962C8B-B14F-4D97-AF65-F5344CB8AC3E}">
        <p14:creationId xmlns:p14="http://schemas.microsoft.com/office/powerpoint/2010/main" val="27197886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88590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03706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08679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14699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79156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43645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33707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78148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58918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584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a:t>
            </a:fld>
            <a:endParaRPr lang="en-US"/>
          </a:p>
        </p:txBody>
      </p:sp>
    </p:spTree>
    <p:extLst>
      <p:ext uri="{BB962C8B-B14F-4D97-AF65-F5344CB8AC3E}">
        <p14:creationId xmlns:p14="http://schemas.microsoft.com/office/powerpoint/2010/main" val="23718451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83845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79102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86438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65669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720053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671121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81714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8559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32748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6173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5</a:t>
            </a:fld>
            <a:endParaRPr lang="en-US"/>
          </a:p>
        </p:txBody>
      </p:sp>
    </p:spTree>
    <p:extLst>
      <p:ext uri="{BB962C8B-B14F-4D97-AF65-F5344CB8AC3E}">
        <p14:creationId xmlns:p14="http://schemas.microsoft.com/office/powerpoint/2010/main" val="294326283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789796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848514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024784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5464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840674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76141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34953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818422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005374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1974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6</a:t>
            </a:fld>
            <a:endParaRPr lang="en-US"/>
          </a:p>
        </p:txBody>
      </p:sp>
    </p:spTree>
    <p:extLst>
      <p:ext uri="{BB962C8B-B14F-4D97-AF65-F5344CB8AC3E}">
        <p14:creationId xmlns:p14="http://schemas.microsoft.com/office/powerpoint/2010/main" val="8919559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688519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020142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804225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927562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41230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589660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096279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846860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348082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2060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7</a:t>
            </a:fld>
            <a:endParaRPr lang="en-US"/>
          </a:p>
        </p:txBody>
      </p:sp>
    </p:spTree>
    <p:extLst>
      <p:ext uri="{BB962C8B-B14F-4D97-AF65-F5344CB8AC3E}">
        <p14:creationId xmlns:p14="http://schemas.microsoft.com/office/powerpoint/2010/main" val="262616913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68957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541746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0145117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744492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818861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056473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18031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19078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082624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2248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8</a:t>
            </a:fld>
            <a:endParaRPr lang="en-US"/>
          </a:p>
        </p:txBody>
      </p:sp>
    </p:spTree>
    <p:extLst>
      <p:ext uri="{BB962C8B-B14F-4D97-AF65-F5344CB8AC3E}">
        <p14:creationId xmlns:p14="http://schemas.microsoft.com/office/powerpoint/2010/main" val="137641611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859895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082894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8721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9</a:t>
            </a:fld>
            <a:endParaRPr lang="en-US"/>
          </a:p>
        </p:txBody>
      </p:sp>
    </p:spTree>
    <p:extLst>
      <p:ext uri="{BB962C8B-B14F-4D97-AF65-F5344CB8AC3E}">
        <p14:creationId xmlns:p14="http://schemas.microsoft.com/office/powerpoint/2010/main" val="4081691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DAB4854-36C6-4E6F-9530-10053CBF2877}" type="datetime1">
              <a:rPr lang="en-US" smtClean="0"/>
              <a:t>12/30/2024</a:t>
            </a:fld>
            <a:endParaRPr lang="en-US"/>
          </a:p>
        </p:txBody>
      </p:sp>
      <p:sp>
        <p:nvSpPr>
          <p:cNvPr id="5" name="Footer Placeholder 4"/>
          <p:cNvSpPr>
            <a:spLocks noGrp="1"/>
          </p:cNvSpPr>
          <p:nvPr>
            <p:ph type="ftr" sz="quarter" idx="11"/>
          </p:nvPr>
        </p:nvSpPr>
        <p:spPr/>
        <p:txBody>
          <a:bodyPr/>
          <a:lstStyle/>
          <a:p>
            <a:r>
              <a:rPr lang="en-US"/>
              <a:t>Dr. Kumod Kumar Gupta     Data Analytics ACSAI0512               Unit Number 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737B92-B140-4177-BC04-3BCB2FE384E0}" type="datetime1">
              <a:rPr lang="en-US" smtClean="0"/>
              <a:t>12/30/2024</a:t>
            </a:fld>
            <a:endParaRPr lang="en-US"/>
          </a:p>
        </p:txBody>
      </p:sp>
      <p:sp>
        <p:nvSpPr>
          <p:cNvPr id="5" name="Footer Placeholder 4"/>
          <p:cNvSpPr>
            <a:spLocks noGrp="1"/>
          </p:cNvSpPr>
          <p:nvPr>
            <p:ph type="ftr" sz="quarter" idx="11"/>
          </p:nvPr>
        </p:nvSpPr>
        <p:spPr/>
        <p:txBody>
          <a:bodyPr/>
          <a:lstStyle/>
          <a:p>
            <a:r>
              <a:rPr lang="en-US"/>
              <a:t>Dr. Kumod Kumar Gupta     Data Analytics ACSAI0512               Unit Number 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29C6D8-405F-4EFC-9B0E-D926B592926F}" type="datetime1">
              <a:rPr lang="en-US" smtClean="0"/>
              <a:t>12/30/2024</a:t>
            </a:fld>
            <a:endParaRPr lang="en-US"/>
          </a:p>
        </p:txBody>
      </p:sp>
      <p:sp>
        <p:nvSpPr>
          <p:cNvPr id="5" name="Footer Placeholder 4"/>
          <p:cNvSpPr>
            <a:spLocks noGrp="1"/>
          </p:cNvSpPr>
          <p:nvPr>
            <p:ph type="ftr" sz="quarter" idx="11"/>
          </p:nvPr>
        </p:nvSpPr>
        <p:spPr/>
        <p:txBody>
          <a:bodyPr/>
          <a:lstStyle/>
          <a:p>
            <a:r>
              <a:rPr lang="en-US"/>
              <a:t>Dr. Kumod Kumar Gupta     Data Analytics ACSAI0512               Unit Number 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5CAC08-4D6B-4D76-8655-2B816DDEAB98}" type="datetime1">
              <a:rPr lang="en-US" smtClean="0"/>
              <a:t>12/30/2024</a:t>
            </a:fld>
            <a:endParaRPr lang="en-US"/>
          </a:p>
        </p:txBody>
      </p:sp>
      <p:sp>
        <p:nvSpPr>
          <p:cNvPr id="5" name="Footer Placeholder 4"/>
          <p:cNvSpPr>
            <a:spLocks noGrp="1"/>
          </p:cNvSpPr>
          <p:nvPr>
            <p:ph type="ftr" sz="quarter" idx="11"/>
          </p:nvPr>
        </p:nvSpPr>
        <p:spPr/>
        <p:txBody>
          <a:bodyPr/>
          <a:lstStyle/>
          <a:p>
            <a:r>
              <a:rPr lang="en-US"/>
              <a:t>Dr. Kumod Kumar Gupta     Data Analytics ACSAI0512               Unit Number 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2B3DD3-A948-45FB-8903-469593A054BF}" type="datetime1">
              <a:rPr lang="en-US" smtClean="0"/>
              <a:t>12/30/2024</a:t>
            </a:fld>
            <a:endParaRPr lang="en-US"/>
          </a:p>
        </p:txBody>
      </p:sp>
      <p:sp>
        <p:nvSpPr>
          <p:cNvPr id="5" name="Footer Placeholder 4"/>
          <p:cNvSpPr>
            <a:spLocks noGrp="1"/>
          </p:cNvSpPr>
          <p:nvPr>
            <p:ph type="ftr" sz="quarter" idx="11"/>
          </p:nvPr>
        </p:nvSpPr>
        <p:spPr/>
        <p:txBody>
          <a:bodyPr/>
          <a:lstStyle/>
          <a:p>
            <a:r>
              <a:rPr lang="en-US"/>
              <a:t>Dr. Kumod Kumar Gupta     Data Analytics ACSAI0512               Unit Number 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818030-52FE-4052-9B9B-DFFDD0D1DFD1}" type="datetime1">
              <a:rPr lang="en-US" smtClean="0"/>
              <a:t>12/30/2024</a:t>
            </a:fld>
            <a:endParaRPr lang="en-US"/>
          </a:p>
        </p:txBody>
      </p:sp>
      <p:sp>
        <p:nvSpPr>
          <p:cNvPr id="6" name="Footer Placeholder 5"/>
          <p:cNvSpPr>
            <a:spLocks noGrp="1"/>
          </p:cNvSpPr>
          <p:nvPr>
            <p:ph type="ftr" sz="quarter" idx="11"/>
          </p:nvPr>
        </p:nvSpPr>
        <p:spPr/>
        <p:txBody>
          <a:bodyPr/>
          <a:lstStyle/>
          <a:p>
            <a:r>
              <a:rPr lang="en-US"/>
              <a:t>Dr. Kumod Kumar Gupta     Data Analytics ACSAI0512               Unit Number 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EEEB279-64CE-4F69-B075-1E8CEAA000EF}" type="datetime1">
              <a:rPr lang="en-US" smtClean="0"/>
              <a:t>12/30/2024</a:t>
            </a:fld>
            <a:endParaRPr lang="en-US"/>
          </a:p>
        </p:txBody>
      </p:sp>
      <p:sp>
        <p:nvSpPr>
          <p:cNvPr id="8" name="Footer Placeholder 7"/>
          <p:cNvSpPr>
            <a:spLocks noGrp="1"/>
          </p:cNvSpPr>
          <p:nvPr>
            <p:ph type="ftr" sz="quarter" idx="11"/>
          </p:nvPr>
        </p:nvSpPr>
        <p:spPr/>
        <p:txBody>
          <a:bodyPr/>
          <a:lstStyle/>
          <a:p>
            <a:r>
              <a:rPr lang="en-US"/>
              <a:t>Dr. Kumod Kumar Gupta     Data Analytics ACSAI0512               Unit Number 2</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2D2745-1E2C-4B7D-B07C-FFBA7681530D}" type="datetime1">
              <a:rPr lang="en-US" smtClean="0"/>
              <a:t>12/30/2024</a:t>
            </a:fld>
            <a:endParaRPr lang="en-US"/>
          </a:p>
        </p:txBody>
      </p:sp>
      <p:sp>
        <p:nvSpPr>
          <p:cNvPr id="4" name="Footer Placeholder 3"/>
          <p:cNvSpPr>
            <a:spLocks noGrp="1"/>
          </p:cNvSpPr>
          <p:nvPr>
            <p:ph type="ftr" sz="quarter" idx="11"/>
          </p:nvPr>
        </p:nvSpPr>
        <p:spPr/>
        <p:txBody>
          <a:bodyPr/>
          <a:lstStyle/>
          <a:p>
            <a:r>
              <a:rPr lang="en-US"/>
              <a:t>Dr. Kumod Kumar Gupta     Data Analytics ACSAI0512               Unit Number 2</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939AF1-425D-4FB8-953A-3115A8662EB6}" type="datetime1">
              <a:rPr lang="en-US" smtClean="0"/>
              <a:t>12/30/2024</a:t>
            </a:fld>
            <a:endParaRPr lang="en-US"/>
          </a:p>
        </p:txBody>
      </p:sp>
      <p:sp>
        <p:nvSpPr>
          <p:cNvPr id="3" name="Footer Placeholder 2"/>
          <p:cNvSpPr>
            <a:spLocks noGrp="1"/>
          </p:cNvSpPr>
          <p:nvPr>
            <p:ph type="ftr" sz="quarter" idx="11"/>
          </p:nvPr>
        </p:nvSpPr>
        <p:spPr/>
        <p:txBody>
          <a:bodyPr/>
          <a:lstStyle/>
          <a:p>
            <a:r>
              <a:rPr lang="en-US"/>
              <a:t>Dr. Kumod Kumar Gupta     Data Analytics ACSAI0512               Unit Number 2</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FA00E3-8271-4E42-8377-FF0420D93C21}" type="datetime1">
              <a:rPr lang="en-US" smtClean="0"/>
              <a:t>12/30/2024</a:t>
            </a:fld>
            <a:endParaRPr lang="en-US"/>
          </a:p>
        </p:txBody>
      </p:sp>
      <p:sp>
        <p:nvSpPr>
          <p:cNvPr id="6" name="Footer Placeholder 5"/>
          <p:cNvSpPr>
            <a:spLocks noGrp="1"/>
          </p:cNvSpPr>
          <p:nvPr>
            <p:ph type="ftr" sz="quarter" idx="11"/>
          </p:nvPr>
        </p:nvSpPr>
        <p:spPr/>
        <p:txBody>
          <a:bodyPr/>
          <a:lstStyle/>
          <a:p>
            <a:r>
              <a:rPr lang="en-US"/>
              <a:t>Dr. Kumod Kumar Gupta     Data Analytics ACSAI0512               Unit Number 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60F55A-682B-43EC-91CC-7AA423C4461A}" type="datetime1">
              <a:rPr lang="en-US" smtClean="0"/>
              <a:t>12/30/2024</a:t>
            </a:fld>
            <a:endParaRPr lang="en-US"/>
          </a:p>
        </p:txBody>
      </p:sp>
      <p:sp>
        <p:nvSpPr>
          <p:cNvPr id="6" name="Footer Placeholder 5"/>
          <p:cNvSpPr>
            <a:spLocks noGrp="1"/>
          </p:cNvSpPr>
          <p:nvPr>
            <p:ph type="ftr" sz="quarter" idx="11"/>
          </p:nvPr>
        </p:nvSpPr>
        <p:spPr/>
        <p:txBody>
          <a:bodyPr/>
          <a:lstStyle/>
          <a:p>
            <a:r>
              <a:rPr lang="en-US"/>
              <a:t>Dr. Kumod Kumar Gupta     Data Analytics ACSAI0512               Unit Number 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DD252C-C917-4915-B74D-6A3DD52001D5}" type="datetime1">
              <a:rPr lang="en-US" smtClean="0"/>
              <a:t>12/30/2024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Kumod Kumar Gupta     Data Analytics ACSAI0512               Unit Number 2</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3.jpeg"/><Relationship Id="rId7" Type="http://schemas.openxmlformats.org/officeDocument/2006/relationships/diagramColors" Target="../diagrams/colors6.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2.xml.rels><?xml version="1.0" encoding="UTF-8" standalone="yes"?>
<Relationships xmlns="http://schemas.openxmlformats.org/package/2006/relationships"><Relationship Id="rId13" Type="http://schemas.microsoft.com/office/2007/relationships/diagramDrawing" Target="../diagrams/drawing8.xml"/><Relationship Id="rId18" Type="http://schemas.microsoft.com/office/2007/relationships/diagramDrawing" Target="../diagrams/drawing9.xml"/><Relationship Id="rId26" Type="http://schemas.openxmlformats.org/officeDocument/2006/relationships/diagramQuickStyle" Target="../diagrams/quickStyle11.xml"/><Relationship Id="rId3" Type="http://schemas.openxmlformats.org/officeDocument/2006/relationships/image" Target="../media/image3.jpeg"/><Relationship Id="rId21" Type="http://schemas.openxmlformats.org/officeDocument/2006/relationships/diagramQuickStyle" Target="../diagrams/quickStyle10.xml"/><Relationship Id="rId7" Type="http://schemas.openxmlformats.org/officeDocument/2006/relationships/diagramColors" Target="../diagrams/colors7.xml"/><Relationship Id="rId12" Type="http://schemas.openxmlformats.org/officeDocument/2006/relationships/diagramColors" Target="../diagrams/colors8.xml"/><Relationship Id="rId17" Type="http://schemas.openxmlformats.org/officeDocument/2006/relationships/diagramColors" Target="../diagrams/colors9.xml"/><Relationship Id="rId25" Type="http://schemas.openxmlformats.org/officeDocument/2006/relationships/diagramLayout" Target="../diagrams/layout11.xml"/><Relationship Id="rId33" Type="http://schemas.microsoft.com/office/2007/relationships/diagramDrawing" Target="../diagrams/drawing12.xml"/><Relationship Id="rId2" Type="http://schemas.openxmlformats.org/officeDocument/2006/relationships/notesSlide" Target="../notesSlides/notesSlide12.xml"/><Relationship Id="rId16" Type="http://schemas.openxmlformats.org/officeDocument/2006/relationships/diagramQuickStyle" Target="../diagrams/quickStyle9.xml"/><Relationship Id="rId20" Type="http://schemas.openxmlformats.org/officeDocument/2006/relationships/diagramLayout" Target="../diagrams/layout10.xml"/><Relationship Id="rId29" Type="http://schemas.openxmlformats.org/officeDocument/2006/relationships/diagramData" Target="../diagrams/data12.xml"/><Relationship Id="rId1" Type="http://schemas.openxmlformats.org/officeDocument/2006/relationships/slideLayout" Target="../slideLayouts/slideLayout1.xml"/><Relationship Id="rId6" Type="http://schemas.openxmlformats.org/officeDocument/2006/relationships/diagramQuickStyle" Target="../diagrams/quickStyle7.xml"/><Relationship Id="rId11" Type="http://schemas.openxmlformats.org/officeDocument/2006/relationships/diagramQuickStyle" Target="../diagrams/quickStyle8.xml"/><Relationship Id="rId24" Type="http://schemas.openxmlformats.org/officeDocument/2006/relationships/diagramData" Target="../diagrams/data11.xml"/><Relationship Id="rId32" Type="http://schemas.openxmlformats.org/officeDocument/2006/relationships/diagramColors" Target="../diagrams/colors12.xml"/><Relationship Id="rId5" Type="http://schemas.openxmlformats.org/officeDocument/2006/relationships/diagramLayout" Target="../diagrams/layout7.xml"/><Relationship Id="rId15" Type="http://schemas.openxmlformats.org/officeDocument/2006/relationships/diagramLayout" Target="../diagrams/layout9.xml"/><Relationship Id="rId23" Type="http://schemas.microsoft.com/office/2007/relationships/diagramDrawing" Target="../diagrams/drawing10.xml"/><Relationship Id="rId28" Type="http://schemas.microsoft.com/office/2007/relationships/diagramDrawing" Target="../diagrams/drawing11.xml"/><Relationship Id="rId10" Type="http://schemas.openxmlformats.org/officeDocument/2006/relationships/diagramLayout" Target="../diagrams/layout8.xml"/><Relationship Id="rId19" Type="http://schemas.openxmlformats.org/officeDocument/2006/relationships/diagramData" Target="../diagrams/data10.xml"/><Relationship Id="rId31" Type="http://schemas.openxmlformats.org/officeDocument/2006/relationships/diagramQuickStyle" Target="../diagrams/quickStyle12.xml"/><Relationship Id="rId4" Type="http://schemas.openxmlformats.org/officeDocument/2006/relationships/diagramData" Target="../diagrams/data7.xml"/><Relationship Id="rId9" Type="http://schemas.openxmlformats.org/officeDocument/2006/relationships/diagramData" Target="../diagrams/data8.xml"/><Relationship Id="rId14" Type="http://schemas.openxmlformats.org/officeDocument/2006/relationships/diagramData" Target="../diagrams/data9.xml"/><Relationship Id="rId22" Type="http://schemas.openxmlformats.org/officeDocument/2006/relationships/diagramColors" Target="../diagrams/colors10.xml"/><Relationship Id="rId27" Type="http://schemas.openxmlformats.org/officeDocument/2006/relationships/diagramColors" Target="../diagrams/colors11.xml"/><Relationship Id="rId30" Type="http://schemas.openxmlformats.org/officeDocument/2006/relationships/diagramLayout" Target="../diagrams/layout12.xml"/><Relationship Id="rId8" Type="http://schemas.microsoft.com/office/2007/relationships/diagramDrawing" Target="../diagrams/drawing7.xml"/></Relationships>
</file>

<file path=ppt/slides/_rels/slide13.xml.rels><?xml version="1.0" encoding="UTF-8" standalone="yes"?>
<Relationships xmlns="http://schemas.openxmlformats.org/package/2006/relationships"><Relationship Id="rId13" Type="http://schemas.openxmlformats.org/officeDocument/2006/relationships/diagramLayout" Target="../diagrams/layout15.xml"/><Relationship Id="rId18" Type="http://schemas.openxmlformats.org/officeDocument/2006/relationships/diagramLayout" Target="../diagrams/layout16.xml"/><Relationship Id="rId26" Type="http://schemas.microsoft.com/office/2007/relationships/diagramDrawing" Target="../diagrams/drawing17.xml"/><Relationship Id="rId21" Type="http://schemas.microsoft.com/office/2007/relationships/diagramDrawing" Target="../diagrams/drawing16.xml"/><Relationship Id="rId34" Type="http://schemas.openxmlformats.org/officeDocument/2006/relationships/diagramQuickStyle" Target="../diagrams/quickStyle19.xml"/><Relationship Id="rId7" Type="http://schemas.openxmlformats.org/officeDocument/2006/relationships/diagramData" Target="../diagrams/data14.xml"/><Relationship Id="rId12" Type="http://schemas.openxmlformats.org/officeDocument/2006/relationships/diagramData" Target="../diagrams/data15.xml"/><Relationship Id="rId17" Type="http://schemas.openxmlformats.org/officeDocument/2006/relationships/diagramData" Target="../diagrams/data16.xml"/><Relationship Id="rId25" Type="http://schemas.openxmlformats.org/officeDocument/2006/relationships/diagramColors" Target="../diagrams/colors17.xml"/><Relationship Id="rId33" Type="http://schemas.openxmlformats.org/officeDocument/2006/relationships/diagramLayout" Target="../diagrams/layout19.xml"/><Relationship Id="rId2" Type="http://schemas.openxmlformats.org/officeDocument/2006/relationships/diagramData" Target="../diagrams/data13.xml"/><Relationship Id="rId16" Type="http://schemas.microsoft.com/office/2007/relationships/diagramDrawing" Target="../diagrams/drawing15.xml"/><Relationship Id="rId20" Type="http://schemas.openxmlformats.org/officeDocument/2006/relationships/diagramColors" Target="../diagrams/colors16.xml"/><Relationship Id="rId29" Type="http://schemas.openxmlformats.org/officeDocument/2006/relationships/diagramQuickStyle" Target="../diagrams/quickStyle18.xml"/><Relationship Id="rId1" Type="http://schemas.openxmlformats.org/officeDocument/2006/relationships/slideLayout" Target="../slideLayouts/slideLayout2.xml"/><Relationship Id="rId6" Type="http://schemas.microsoft.com/office/2007/relationships/diagramDrawing" Target="../diagrams/drawing13.xml"/><Relationship Id="rId11" Type="http://schemas.microsoft.com/office/2007/relationships/diagramDrawing" Target="../diagrams/drawing14.xml"/><Relationship Id="rId24" Type="http://schemas.openxmlformats.org/officeDocument/2006/relationships/diagramQuickStyle" Target="../diagrams/quickStyle17.xml"/><Relationship Id="rId32" Type="http://schemas.openxmlformats.org/officeDocument/2006/relationships/diagramData" Target="../diagrams/data19.xml"/><Relationship Id="rId37" Type="http://schemas.openxmlformats.org/officeDocument/2006/relationships/image" Target="../media/image3.jpeg"/><Relationship Id="rId5" Type="http://schemas.openxmlformats.org/officeDocument/2006/relationships/diagramColors" Target="../diagrams/colors13.xml"/><Relationship Id="rId15" Type="http://schemas.openxmlformats.org/officeDocument/2006/relationships/diagramColors" Target="../diagrams/colors15.xml"/><Relationship Id="rId23" Type="http://schemas.openxmlformats.org/officeDocument/2006/relationships/diagramLayout" Target="../diagrams/layout17.xml"/><Relationship Id="rId28" Type="http://schemas.openxmlformats.org/officeDocument/2006/relationships/diagramLayout" Target="../diagrams/layout18.xml"/><Relationship Id="rId36" Type="http://schemas.microsoft.com/office/2007/relationships/diagramDrawing" Target="../diagrams/drawing19.xml"/><Relationship Id="rId10" Type="http://schemas.openxmlformats.org/officeDocument/2006/relationships/diagramColors" Target="../diagrams/colors14.xml"/><Relationship Id="rId19" Type="http://schemas.openxmlformats.org/officeDocument/2006/relationships/diagramQuickStyle" Target="../diagrams/quickStyle16.xml"/><Relationship Id="rId31" Type="http://schemas.microsoft.com/office/2007/relationships/diagramDrawing" Target="../diagrams/drawing18.xml"/><Relationship Id="rId4" Type="http://schemas.openxmlformats.org/officeDocument/2006/relationships/diagramQuickStyle" Target="../diagrams/quickStyle13.xml"/><Relationship Id="rId9" Type="http://schemas.openxmlformats.org/officeDocument/2006/relationships/diagramQuickStyle" Target="../diagrams/quickStyle14.xml"/><Relationship Id="rId14" Type="http://schemas.openxmlformats.org/officeDocument/2006/relationships/diagramQuickStyle" Target="../diagrams/quickStyle15.xml"/><Relationship Id="rId22" Type="http://schemas.openxmlformats.org/officeDocument/2006/relationships/diagramData" Target="../diagrams/data17.xml"/><Relationship Id="rId27" Type="http://schemas.openxmlformats.org/officeDocument/2006/relationships/diagramData" Target="../diagrams/data18.xml"/><Relationship Id="rId30" Type="http://schemas.openxmlformats.org/officeDocument/2006/relationships/diagramColors" Target="../diagrams/colors18.xml"/><Relationship Id="rId35" Type="http://schemas.openxmlformats.org/officeDocument/2006/relationships/diagramColors" Target="../diagrams/colors19.xml"/><Relationship Id="rId8" Type="http://schemas.openxmlformats.org/officeDocument/2006/relationships/diagramLayout" Target="../diagrams/layout14.xml"/><Relationship Id="rId3" Type="http://schemas.openxmlformats.org/officeDocument/2006/relationships/diagramLayout" Target="../diagrams/layout13.xml"/></Relationships>
</file>

<file path=ppt/slides/_rels/slide14.xml.rels><?xml version="1.0" encoding="UTF-8" standalone="yes"?>
<Relationships xmlns="http://schemas.openxmlformats.org/package/2006/relationships"><Relationship Id="rId13" Type="http://schemas.openxmlformats.org/officeDocument/2006/relationships/diagramLayout" Target="../diagrams/layout22.xml"/><Relationship Id="rId18" Type="http://schemas.openxmlformats.org/officeDocument/2006/relationships/diagramLayout" Target="../diagrams/layout23.xml"/><Relationship Id="rId26" Type="http://schemas.microsoft.com/office/2007/relationships/diagramDrawing" Target="../diagrams/drawing24.xml"/><Relationship Id="rId21" Type="http://schemas.microsoft.com/office/2007/relationships/diagramDrawing" Target="../diagrams/drawing23.xml"/><Relationship Id="rId34" Type="http://schemas.openxmlformats.org/officeDocument/2006/relationships/diagramQuickStyle" Target="../diagrams/quickStyle26.xml"/><Relationship Id="rId7" Type="http://schemas.openxmlformats.org/officeDocument/2006/relationships/diagramData" Target="../diagrams/data21.xml"/><Relationship Id="rId12" Type="http://schemas.openxmlformats.org/officeDocument/2006/relationships/diagramData" Target="../diagrams/data22.xml"/><Relationship Id="rId17" Type="http://schemas.openxmlformats.org/officeDocument/2006/relationships/diagramData" Target="../diagrams/data23.xml"/><Relationship Id="rId25" Type="http://schemas.openxmlformats.org/officeDocument/2006/relationships/diagramColors" Target="../diagrams/colors24.xml"/><Relationship Id="rId33" Type="http://schemas.openxmlformats.org/officeDocument/2006/relationships/diagramLayout" Target="../diagrams/layout26.xml"/><Relationship Id="rId2" Type="http://schemas.openxmlformats.org/officeDocument/2006/relationships/diagramData" Target="../diagrams/data20.xml"/><Relationship Id="rId16" Type="http://schemas.microsoft.com/office/2007/relationships/diagramDrawing" Target="../diagrams/drawing22.xml"/><Relationship Id="rId20" Type="http://schemas.openxmlformats.org/officeDocument/2006/relationships/diagramColors" Target="../diagrams/colors23.xml"/><Relationship Id="rId29" Type="http://schemas.openxmlformats.org/officeDocument/2006/relationships/diagramQuickStyle" Target="../diagrams/quickStyle25.xml"/><Relationship Id="rId1" Type="http://schemas.openxmlformats.org/officeDocument/2006/relationships/slideLayout" Target="../slideLayouts/slideLayout2.xml"/><Relationship Id="rId6" Type="http://schemas.microsoft.com/office/2007/relationships/diagramDrawing" Target="../diagrams/drawing20.xml"/><Relationship Id="rId11" Type="http://schemas.microsoft.com/office/2007/relationships/diagramDrawing" Target="../diagrams/drawing21.xml"/><Relationship Id="rId24" Type="http://schemas.openxmlformats.org/officeDocument/2006/relationships/diagramQuickStyle" Target="../diagrams/quickStyle24.xml"/><Relationship Id="rId32" Type="http://schemas.openxmlformats.org/officeDocument/2006/relationships/diagramData" Target="../diagrams/data26.xml"/><Relationship Id="rId37" Type="http://schemas.openxmlformats.org/officeDocument/2006/relationships/image" Target="../media/image3.jpeg"/><Relationship Id="rId5" Type="http://schemas.openxmlformats.org/officeDocument/2006/relationships/diagramColors" Target="../diagrams/colors20.xml"/><Relationship Id="rId15" Type="http://schemas.openxmlformats.org/officeDocument/2006/relationships/diagramColors" Target="../diagrams/colors22.xml"/><Relationship Id="rId23" Type="http://schemas.openxmlformats.org/officeDocument/2006/relationships/diagramLayout" Target="../diagrams/layout24.xml"/><Relationship Id="rId28" Type="http://schemas.openxmlformats.org/officeDocument/2006/relationships/diagramLayout" Target="../diagrams/layout25.xml"/><Relationship Id="rId36" Type="http://schemas.microsoft.com/office/2007/relationships/diagramDrawing" Target="../diagrams/drawing26.xml"/><Relationship Id="rId10" Type="http://schemas.openxmlformats.org/officeDocument/2006/relationships/diagramColors" Target="../diagrams/colors21.xml"/><Relationship Id="rId19" Type="http://schemas.openxmlformats.org/officeDocument/2006/relationships/diagramQuickStyle" Target="../diagrams/quickStyle23.xml"/><Relationship Id="rId31" Type="http://schemas.microsoft.com/office/2007/relationships/diagramDrawing" Target="../diagrams/drawing25.xml"/><Relationship Id="rId4" Type="http://schemas.openxmlformats.org/officeDocument/2006/relationships/diagramQuickStyle" Target="../diagrams/quickStyle20.xml"/><Relationship Id="rId9" Type="http://schemas.openxmlformats.org/officeDocument/2006/relationships/diagramQuickStyle" Target="../diagrams/quickStyle21.xml"/><Relationship Id="rId14" Type="http://schemas.openxmlformats.org/officeDocument/2006/relationships/diagramQuickStyle" Target="../diagrams/quickStyle22.xml"/><Relationship Id="rId22" Type="http://schemas.openxmlformats.org/officeDocument/2006/relationships/diagramData" Target="../diagrams/data24.xml"/><Relationship Id="rId27" Type="http://schemas.openxmlformats.org/officeDocument/2006/relationships/diagramData" Target="../diagrams/data25.xml"/><Relationship Id="rId30" Type="http://schemas.openxmlformats.org/officeDocument/2006/relationships/diagramColors" Target="../diagrams/colors25.xml"/><Relationship Id="rId35" Type="http://schemas.openxmlformats.org/officeDocument/2006/relationships/diagramColors" Target="../diagrams/colors26.xml"/><Relationship Id="rId8" Type="http://schemas.openxmlformats.org/officeDocument/2006/relationships/diagramLayout" Target="../diagrams/layout21.xml"/><Relationship Id="rId3" Type="http://schemas.openxmlformats.org/officeDocument/2006/relationships/diagramLayout" Target="../diagrams/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www.youtube.com/watch?v=KxryzSO1Fj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2.jpeg"/></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4.jpeg"/></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3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21.jpeg"/></Relationships>
</file>

<file path=ppt/slides/_rels/slide4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4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3.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4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4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4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6.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7.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5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image" Target="../media/image28.jpeg"/></Relationships>
</file>

<file path=ppt/slides/_rels/slide5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9.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5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5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32.jpeg"/></Relationships>
</file>

<file path=ppt/slides/_rels/slide5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jpe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8.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6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6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1.xml"/><Relationship Id="rId1" Type="http://schemas.openxmlformats.org/officeDocument/2006/relationships/slideLayout" Target="../slideLayouts/slideLayout6.xml"/><Relationship Id="rId4" Type="http://schemas.openxmlformats.org/officeDocument/2006/relationships/image" Target="../media/image35.jpeg"/></Relationships>
</file>

<file path=ppt/slides/_rels/slide6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jpe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7.xml"/><Relationship Id="rId1" Type="http://schemas.openxmlformats.org/officeDocument/2006/relationships/slideLayout" Target="../slideLayouts/slideLayout6.xml"/><Relationship Id="rId4" Type="http://schemas.openxmlformats.org/officeDocument/2006/relationships/hyperlink" Target="https://www.anaconda.com/products/distribution" TargetMode="External"/></Relationships>
</file>

<file path=ppt/slides/_rels/slide7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7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9.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7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4.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6.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jpeg"/><Relationship Id="rId7" Type="http://schemas.openxmlformats.org/officeDocument/2006/relationships/diagramColors" Target="../diagrams/colors4.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8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8.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8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0.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8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2.xml"/><Relationship Id="rId1" Type="http://schemas.openxmlformats.org/officeDocument/2006/relationships/slideLayout" Target="../slideLayouts/slideLayout6.xml"/><Relationship Id="rId4" Type="http://schemas.openxmlformats.org/officeDocument/2006/relationships/image" Target="../media/image42.png"/></Relationships>
</file>

<file path=ppt/slides/_rels/slide86.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hyperlink" Target="https://www.youtube.com/watch?v=pLoRrHEsHb0&amp;list=PLmcBskOCOOFUmbUv0CIMuATDVKVrOhBMV" TargetMode="External"/><Relationship Id="rId2" Type="http://schemas.openxmlformats.org/officeDocument/2006/relationships/notesSlide" Target="../notesSlides/notesSlide73.xml"/><Relationship Id="rId1" Type="http://schemas.openxmlformats.org/officeDocument/2006/relationships/slideLayout" Target="../slideLayouts/slideLayout6.xml"/><Relationship Id="rId6" Type="http://schemas.openxmlformats.org/officeDocument/2006/relationships/hyperlink" Target="https://www.youtube.com/watch?v=ve_0h4Y8nuI&amp;list=PLhTjy8cBISEqkN-5Ku_kXG4QW33sxQo0t" TargetMode="External"/><Relationship Id="rId5" Type="http://schemas.openxmlformats.org/officeDocument/2006/relationships/hyperlink" Target="https://www.youtube.com/watch?v=guPOL9UplNs" TargetMode="External"/><Relationship Id="rId4" Type="http://schemas.openxmlformats.org/officeDocument/2006/relationships/hyperlink" Target="https://www.youtube.com/watch?v=XVv6mJpFOb0" TargetMode="External"/></Relationships>
</file>

<file path=ppt/slides/_rels/slide8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4.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_rels/slide8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5.xml"/><Relationship Id="rId1" Type="http://schemas.openxmlformats.org/officeDocument/2006/relationships/slideLayout" Target="../slideLayouts/slideLayout6.xml"/><Relationship Id="rId5" Type="http://schemas.openxmlformats.org/officeDocument/2006/relationships/image" Target="../media/image46.png"/><Relationship Id="rId4" Type="http://schemas.openxmlformats.org/officeDocument/2006/relationships/image" Target="../media/image45.png"/></Relationships>
</file>

<file path=ppt/slides/_rels/slide8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6.xml"/><Relationship Id="rId1" Type="http://schemas.openxmlformats.org/officeDocument/2006/relationships/slideLayout" Target="../slideLayouts/slideLayout6.xml"/><Relationship Id="rId4" Type="http://schemas.openxmlformats.org/officeDocument/2006/relationships/image" Target="../media/image47.png"/></Relationships>
</file>

<file path=ppt/slides/_rels/slide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3.jpeg"/><Relationship Id="rId7" Type="http://schemas.openxmlformats.org/officeDocument/2006/relationships/diagramColors" Target="../diagrams/colors5.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9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1.xml"/><Relationship Id="rId1" Type="http://schemas.openxmlformats.org/officeDocument/2006/relationships/slideLayout" Target="../slideLayouts/slideLayout6.xml"/><Relationship Id="rId5" Type="http://schemas.openxmlformats.org/officeDocument/2006/relationships/image" Target="../media/image49.jpeg"/><Relationship Id="rId4" Type="http://schemas.openxmlformats.org/officeDocument/2006/relationships/image" Target="../media/image48.png"/></Relationships>
</file>

<file path=ppt/slides/_rels/slide9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err="1"/>
              <a:t>Noida</a:t>
            </a:r>
            <a:r>
              <a:rPr lang="en-US" sz="2800" dirty="0"/>
              <a:t> Institute of Engineering and Technology, Greater </a:t>
            </a:r>
            <a:r>
              <a:rPr lang="en-US" sz="2800" dirty="0" err="1"/>
              <a:t>Noida</a:t>
            </a:r>
            <a:endParaRPr lang="en-US" sz="2800" dirty="0"/>
          </a:p>
        </p:txBody>
      </p:sp>
      <p:sp>
        <p:nvSpPr>
          <p:cNvPr id="3" name="Subtitle 2"/>
          <p:cNvSpPr>
            <a:spLocks noGrp="1"/>
          </p:cNvSpPr>
          <p:nvPr>
            <p:ph type="subTitle" idx="1"/>
          </p:nvPr>
        </p:nvSpPr>
        <p:spPr>
          <a:xfrm>
            <a:off x="1828800" y="1213837"/>
            <a:ext cx="9448800" cy="767363"/>
          </a:xfr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fontScale="92500" lnSpcReduction="10000"/>
          </a:bodyPr>
          <a:lstStyle/>
          <a:p>
            <a:r>
              <a:rPr lang="en-US" sz="2500" dirty="0"/>
              <a:t>Data Handling</a:t>
            </a:r>
            <a:br>
              <a:rPr lang="en-US" sz="2500" dirty="0">
                <a:solidFill>
                  <a:schemeClr val="tx1"/>
                </a:solidFill>
              </a:rPr>
            </a:br>
            <a:endParaRPr lang="en-US" sz="2500" dirty="0">
              <a:solidFill>
                <a:schemeClr val="tx1"/>
              </a:solidFill>
            </a:endParaRPr>
          </a:p>
        </p:txBody>
      </p:sp>
      <p:sp>
        <p:nvSpPr>
          <p:cNvPr id="6" name="Subtitle 2"/>
          <p:cNvSpPr txBox="1">
            <a:spLocks/>
          </p:cNvSpPr>
          <p:nvPr/>
        </p:nvSpPr>
        <p:spPr>
          <a:xfrm>
            <a:off x="8732808" y="4179618"/>
            <a:ext cx="3306792" cy="1766978"/>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algn="ctr">
              <a:spcBef>
                <a:spcPct val="20000"/>
              </a:spcBef>
              <a:defRPr/>
            </a:pPr>
            <a:r>
              <a:rPr lang="en-US" sz="2400" dirty="0">
                <a:solidFill>
                  <a:schemeClr val="tx1"/>
                </a:solidFill>
                <a:cs typeface="Calibri"/>
              </a:rPr>
              <a:t>Dr. Kumod Kumar Gupta</a:t>
            </a:r>
          </a:p>
          <a:p>
            <a:pPr algn="ctr">
              <a:spcBef>
                <a:spcPct val="20000"/>
              </a:spcBef>
              <a:defRPr/>
            </a:pPr>
            <a:r>
              <a:rPr lang="en-US" sz="2400" dirty="0">
                <a:solidFill>
                  <a:schemeClr val="tx1"/>
                </a:solidFill>
              </a:rPr>
              <a:t>Assistant Professor</a:t>
            </a:r>
            <a:endParaRPr lang="en-US" sz="2400" dirty="0">
              <a:solidFill>
                <a:schemeClr val="tx1"/>
              </a:solidFill>
              <a:cs typeface="Calibri"/>
            </a:endParaRPr>
          </a:p>
          <a:p>
            <a:pPr algn="ctr">
              <a:spcBef>
                <a:spcPct val="20000"/>
              </a:spcBef>
              <a:defRPr/>
            </a:pPr>
            <a:r>
              <a:rPr lang="en-US" sz="2400" dirty="0">
                <a:solidFill>
                  <a:schemeClr val="tx1"/>
                </a:solidFill>
              </a:rPr>
              <a:t>CSE-AI</a:t>
            </a:r>
            <a:endParaRPr lang="en-US" sz="2400" dirty="0">
              <a:solidFill>
                <a:schemeClr val="tx1"/>
              </a:solidFill>
              <a:cs typeface="Calibri"/>
            </a:endParaRP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1905000" y="5943600"/>
            <a:ext cx="533400" cy="533400"/>
          </a:xfrm>
          <a:prstGeom prst="rect">
            <a:avLst/>
          </a:prstGeom>
          <a:noFill/>
        </p:spPr>
      </p:pic>
      <p:sp>
        <p:nvSpPr>
          <p:cNvPr id="9" name="Date Placeholder 8"/>
          <p:cNvSpPr>
            <a:spLocks noGrp="1"/>
          </p:cNvSpPr>
          <p:nvPr>
            <p:ph type="dt" sz="half" idx="10"/>
          </p:nvPr>
        </p:nvSpPr>
        <p:spPr>
          <a:xfrm>
            <a:off x="1905000" y="6492876"/>
            <a:ext cx="2133600" cy="365125"/>
          </a:xfrm>
        </p:spPr>
        <p:txBody>
          <a:bodyPr/>
          <a:lstStyle/>
          <a:p>
            <a:fld id="{11B53FBE-6B72-44DD-BEDC-E6A4DDFA8788}"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smtClean="0"/>
              <a:pPr/>
              <a:t>1</a:t>
            </a:fld>
            <a:endParaRPr lang="en-US"/>
          </a:p>
        </p:txBody>
      </p:sp>
      <p:pic>
        <p:nvPicPr>
          <p:cNvPr id="11" name="Picture 4" descr="C:\Users\Manks\Downloads\speak.png"/>
          <p:cNvPicPr>
            <a:picLocks noChangeAspect="1" noChangeArrowheads="1"/>
          </p:cNvPicPr>
          <p:nvPr/>
        </p:nvPicPr>
        <p:blipFill>
          <a:blip r:embed="rId4" cstate="print"/>
          <a:srcRect/>
          <a:stretch>
            <a:fillRect/>
          </a:stretch>
        </p:blipFill>
        <p:spPr bwMode="auto">
          <a:xfrm>
            <a:off x="9677400" y="2508250"/>
            <a:ext cx="1524000" cy="1524000"/>
          </a:xfrm>
          <a:prstGeom prst="rect">
            <a:avLst/>
          </a:prstGeom>
          <a:noFill/>
        </p:spPr>
      </p:pic>
      <p:sp>
        <p:nvSpPr>
          <p:cNvPr id="12" name="Subtitle 2"/>
          <p:cNvSpPr txBox="1">
            <a:spLocks/>
          </p:cNvSpPr>
          <p:nvPr/>
        </p:nvSpPr>
        <p:spPr>
          <a:xfrm>
            <a:off x="381000" y="2895600"/>
            <a:ext cx="2057400" cy="5334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algn="ctr">
              <a:spcBef>
                <a:spcPct val="20000"/>
              </a:spcBef>
              <a:defRPr/>
            </a:pPr>
            <a:r>
              <a:rPr lang="en-US" sz="2500" dirty="0">
                <a:solidFill>
                  <a:schemeClr val="tx1"/>
                </a:solidFill>
              </a:rPr>
              <a:t>Unit: 2</a:t>
            </a:r>
            <a:endParaRPr lang="en-US" dirty="0">
              <a:solidFill>
                <a:schemeClr val="tx1"/>
              </a:solidFill>
            </a:endParaRPr>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sp>
        <p:nvSpPr>
          <p:cNvPr id="14" name="Subtitle 2"/>
          <p:cNvSpPr txBox="1">
            <a:spLocks/>
          </p:cNvSpPr>
          <p:nvPr/>
        </p:nvSpPr>
        <p:spPr>
          <a:xfrm>
            <a:off x="341671" y="3749675"/>
            <a:ext cx="4191000" cy="8382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algn="ctr">
              <a:spcBef>
                <a:spcPct val="20000"/>
              </a:spcBef>
              <a:defRPr/>
            </a:pPr>
            <a:r>
              <a:rPr lang="en-US" sz="2000" dirty="0">
                <a:solidFill>
                  <a:schemeClr val="tx1"/>
                </a:solidFill>
                <a:cs typeface="Calibri"/>
              </a:rPr>
              <a:t>Data Analytics ACSAI0512</a:t>
            </a:r>
          </a:p>
        </p:txBody>
      </p:sp>
      <p:sp>
        <p:nvSpPr>
          <p:cNvPr id="15" name="Subtitle 2"/>
          <p:cNvSpPr txBox="1">
            <a:spLocks/>
          </p:cNvSpPr>
          <p:nvPr/>
        </p:nvSpPr>
        <p:spPr>
          <a:xfrm>
            <a:off x="341671" y="4908550"/>
            <a:ext cx="4191000" cy="838200"/>
          </a:xfrm>
          <a:prstGeom prst="rect">
            <a:avLst/>
          </a:prstGeom>
          <a:ln>
            <a:solidFill>
              <a:schemeClr val="accent2"/>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a:bodyPr>
          <a:lstStyle/>
          <a:p>
            <a:pPr algn="ctr">
              <a:spcBef>
                <a:spcPct val="20000"/>
              </a:spcBef>
              <a:defRPr/>
            </a:pPr>
            <a:r>
              <a:rPr lang="en-US" sz="2000" dirty="0">
                <a:solidFill>
                  <a:schemeClr val="tx1"/>
                </a:solidFill>
                <a:cs typeface="Calibri"/>
              </a:rPr>
              <a:t>B.Tech 5th Semester</a:t>
            </a: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Branch Wise Applications</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81784F04-9A19-4C0A-8667-AE4EF97897E3}"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10</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graphicFrame>
        <p:nvGraphicFramePr>
          <p:cNvPr id="4" name="Table 3">
            <a:extLst>
              <a:ext uri="{FF2B5EF4-FFF2-40B4-BE49-F238E27FC236}">
                <a16:creationId xmlns:a16="http://schemas.microsoft.com/office/drawing/2014/main" id="{C708FD52-A4B9-F989-59F6-6FA190ECCADD}"/>
              </a:ext>
            </a:extLst>
          </p:cNvPr>
          <p:cNvGraphicFramePr>
            <a:graphicFrameLocks noGrp="1"/>
          </p:cNvGraphicFramePr>
          <p:nvPr/>
        </p:nvGraphicFramePr>
        <p:xfrm>
          <a:off x="2295525" y="1671637"/>
          <a:ext cx="7600950" cy="3514725"/>
        </p:xfrm>
        <a:graphic>
          <a:graphicData uri="http://schemas.openxmlformats.org/drawingml/2006/table">
            <a:tbl>
              <a:tblPr bandRow="1">
                <a:tableStyleId>{5C22544A-7EE6-4342-B048-85BDC9FD1C3A}</a:tableStyleId>
              </a:tblPr>
              <a:tblGrid>
                <a:gridCol w="7600950">
                  <a:extLst>
                    <a:ext uri="{9D8B030D-6E8A-4147-A177-3AD203B41FA5}">
                      <a16:colId xmlns:a16="http://schemas.microsoft.com/office/drawing/2014/main" val="808440417"/>
                    </a:ext>
                  </a:extLst>
                </a:gridCol>
              </a:tblGrid>
              <a:tr h="342900">
                <a:tc>
                  <a:txBody>
                    <a:bodyPr/>
                    <a:lstStyle/>
                    <a:p>
                      <a:pPr algn="l" fontAlgn="base"/>
                      <a:r>
                        <a:rPr lang="en-US" sz="1800" b="0" i="0">
                          <a:solidFill>
                            <a:srgbClr val="806000"/>
                          </a:solidFill>
                          <a:effectLst/>
                          <a:latin typeface="Calibri" panose="020F0502020204030204" pitchFamily="34" charset="0"/>
                        </a:rPr>
                        <a:t>1.Security</a:t>
                      </a:r>
                      <a:endParaRPr lang="en-US" b="1" i="0">
                        <a:solidFill>
                          <a:srgbClr val="FFFFFF"/>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21431" cap="flat" cmpd="sng" algn="ctr">
                      <a:solidFill>
                        <a:srgbClr val="FFFFFF"/>
                      </a:solidFill>
                      <a:prstDash val="solid"/>
                      <a:round/>
                      <a:headEnd type="none" w="med" len="med"/>
                      <a:tailEnd type="none" w="med" len="med"/>
                    </a:lnB>
                    <a:solidFill>
                      <a:srgbClr val="A5A5A5"/>
                    </a:solidFill>
                  </a:tcPr>
                </a:tc>
                <a:extLst>
                  <a:ext uri="{0D108BD9-81ED-4DB2-BD59-A6C34878D82A}">
                    <a16:rowId xmlns:a16="http://schemas.microsoft.com/office/drawing/2014/main" val="3747116847"/>
                  </a:ext>
                </a:extLst>
              </a:tr>
              <a:tr h="371475">
                <a:tc>
                  <a:txBody>
                    <a:bodyPr/>
                    <a:lstStyle/>
                    <a:p>
                      <a:pPr algn="l" fontAlgn="base"/>
                      <a:r>
                        <a:rPr lang="en-US" sz="1800" b="0" i="0">
                          <a:solidFill>
                            <a:srgbClr val="806000"/>
                          </a:solidFill>
                          <a:effectLst/>
                          <a:latin typeface="Calibri" panose="020F0502020204030204" pitchFamily="34" charset="0"/>
                        </a:rPr>
                        <a:t>2. Digital Advertising</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21431"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B0F0"/>
                    </a:solidFill>
                  </a:tcPr>
                </a:tc>
                <a:extLst>
                  <a:ext uri="{0D108BD9-81ED-4DB2-BD59-A6C34878D82A}">
                    <a16:rowId xmlns:a16="http://schemas.microsoft.com/office/drawing/2014/main" val="2088143628"/>
                  </a:ext>
                </a:extLst>
              </a:tr>
              <a:tr h="342900">
                <a:tc>
                  <a:txBody>
                    <a:bodyPr/>
                    <a:lstStyle/>
                    <a:p>
                      <a:pPr algn="l" fontAlgn="base"/>
                      <a:r>
                        <a:rPr lang="en-US" sz="1800" b="0" i="0">
                          <a:solidFill>
                            <a:srgbClr val="806000"/>
                          </a:solidFill>
                          <a:effectLst/>
                          <a:latin typeface="Calibri" panose="020F0502020204030204" pitchFamily="34" charset="0"/>
                        </a:rPr>
                        <a:t>3. E-Commerce</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C000"/>
                    </a:solidFill>
                  </a:tcPr>
                </a:tc>
                <a:extLst>
                  <a:ext uri="{0D108BD9-81ED-4DB2-BD59-A6C34878D82A}">
                    <a16:rowId xmlns:a16="http://schemas.microsoft.com/office/drawing/2014/main" val="486655198"/>
                  </a:ext>
                </a:extLst>
              </a:tr>
              <a:tr h="342900">
                <a:tc>
                  <a:txBody>
                    <a:bodyPr/>
                    <a:lstStyle/>
                    <a:p>
                      <a:pPr algn="l" fontAlgn="base"/>
                      <a:r>
                        <a:rPr lang="en-US" sz="1800" b="0" i="0">
                          <a:solidFill>
                            <a:srgbClr val="806000"/>
                          </a:solidFill>
                          <a:effectLst/>
                          <a:latin typeface="Calibri" panose="020F0502020204030204" pitchFamily="34" charset="0"/>
                        </a:rPr>
                        <a:t>4. Publishing</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0AD47"/>
                    </a:solidFill>
                  </a:tcPr>
                </a:tc>
                <a:extLst>
                  <a:ext uri="{0D108BD9-81ED-4DB2-BD59-A6C34878D82A}">
                    <a16:rowId xmlns:a16="http://schemas.microsoft.com/office/drawing/2014/main" val="4100275280"/>
                  </a:ext>
                </a:extLst>
              </a:tr>
              <a:tr h="371475">
                <a:tc>
                  <a:txBody>
                    <a:bodyPr/>
                    <a:lstStyle/>
                    <a:p>
                      <a:pPr algn="l" fontAlgn="base"/>
                      <a:r>
                        <a:rPr lang="en-US" sz="1800" b="0" i="0">
                          <a:solidFill>
                            <a:srgbClr val="806000"/>
                          </a:solidFill>
                          <a:effectLst/>
                          <a:latin typeface="Calibri" panose="020F0502020204030204" pitchFamily="34" charset="0"/>
                        </a:rPr>
                        <a:t>5. Massively Multiplayer Online Games</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546A"/>
                    </a:solidFill>
                  </a:tcPr>
                </a:tc>
                <a:extLst>
                  <a:ext uri="{0D108BD9-81ED-4DB2-BD59-A6C34878D82A}">
                    <a16:rowId xmlns:a16="http://schemas.microsoft.com/office/drawing/2014/main" val="1127899732"/>
                  </a:ext>
                </a:extLst>
              </a:tr>
              <a:tr h="342900">
                <a:tc>
                  <a:txBody>
                    <a:bodyPr/>
                    <a:lstStyle/>
                    <a:p>
                      <a:pPr algn="l" fontAlgn="base"/>
                      <a:r>
                        <a:rPr lang="en-US" sz="1800" b="0" i="0">
                          <a:solidFill>
                            <a:srgbClr val="806000"/>
                          </a:solidFill>
                          <a:effectLst/>
                          <a:latin typeface="Calibri" panose="020F0502020204030204" pitchFamily="34" charset="0"/>
                        </a:rPr>
                        <a:t>6. Backend Services and Messaging</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C000"/>
                    </a:solidFill>
                  </a:tcPr>
                </a:tc>
                <a:extLst>
                  <a:ext uri="{0D108BD9-81ED-4DB2-BD59-A6C34878D82A}">
                    <a16:rowId xmlns:a16="http://schemas.microsoft.com/office/drawing/2014/main" val="4084590628"/>
                  </a:ext>
                </a:extLst>
              </a:tr>
              <a:tr h="342900">
                <a:tc>
                  <a:txBody>
                    <a:bodyPr/>
                    <a:lstStyle/>
                    <a:p>
                      <a:pPr algn="l" fontAlgn="base"/>
                      <a:r>
                        <a:rPr lang="en-US" sz="1800" b="0" i="0">
                          <a:solidFill>
                            <a:srgbClr val="806000"/>
                          </a:solidFill>
                          <a:effectLst/>
                          <a:latin typeface="Calibri" panose="020F0502020204030204" pitchFamily="34" charset="0"/>
                        </a:rPr>
                        <a:t>7. Project Management &amp; Collaboration</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C000"/>
                    </a:solidFill>
                  </a:tcPr>
                </a:tc>
                <a:extLst>
                  <a:ext uri="{0D108BD9-81ED-4DB2-BD59-A6C34878D82A}">
                    <a16:rowId xmlns:a16="http://schemas.microsoft.com/office/drawing/2014/main" val="3987703974"/>
                  </a:ext>
                </a:extLst>
              </a:tr>
              <a:tr h="342900">
                <a:tc>
                  <a:txBody>
                    <a:bodyPr/>
                    <a:lstStyle/>
                    <a:p>
                      <a:pPr algn="l" fontAlgn="base"/>
                      <a:r>
                        <a:rPr lang="en-US" sz="1800" b="0" i="0">
                          <a:solidFill>
                            <a:srgbClr val="806000"/>
                          </a:solidFill>
                          <a:effectLst/>
                          <a:latin typeface="Calibri" panose="020F0502020204030204" pitchFamily="34" charset="0"/>
                        </a:rPr>
                        <a:t>8. Real time Monitoring Services</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548235"/>
                    </a:solidFill>
                  </a:tcPr>
                </a:tc>
                <a:extLst>
                  <a:ext uri="{0D108BD9-81ED-4DB2-BD59-A6C34878D82A}">
                    <a16:rowId xmlns:a16="http://schemas.microsoft.com/office/drawing/2014/main" val="4121964655"/>
                  </a:ext>
                </a:extLst>
              </a:tr>
              <a:tr h="342900">
                <a:tc>
                  <a:txBody>
                    <a:bodyPr/>
                    <a:lstStyle/>
                    <a:p>
                      <a:pPr algn="l" fontAlgn="base"/>
                      <a:r>
                        <a:rPr lang="en-US" sz="1800" b="0" i="0">
                          <a:solidFill>
                            <a:srgbClr val="806000"/>
                          </a:solidFill>
                          <a:effectLst/>
                          <a:latin typeface="Calibri" panose="020F0502020204030204" pitchFamily="34" charset="0"/>
                        </a:rPr>
                        <a:t>9.Live Charting and Graphing</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B0F0"/>
                    </a:solidFill>
                  </a:tcPr>
                </a:tc>
                <a:extLst>
                  <a:ext uri="{0D108BD9-81ED-4DB2-BD59-A6C34878D82A}">
                    <a16:rowId xmlns:a16="http://schemas.microsoft.com/office/drawing/2014/main" val="218779125"/>
                  </a:ext>
                </a:extLst>
              </a:tr>
              <a:tr h="371475">
                <a:tc>
                  <a:txBody>
                    <a:bodyPr/>
                    <a:lstStyle/>
                    <a:p>
                      <a:pPr algn="l" fontAlgn="base"/>
                      <a:r>
                        <a:rPr lang="en-US" sz="1800" b="0" i="0">
                          <a:solidFill>
                            <a:srgbClr val="806000"/>
                          </a:solidFill>
                          <a:effectLst/>
                          <a:latin typeface="Calibri" panose="020F0502020204030204" pitchFamily="34" charset="0"/>
                        </a:rPr>
                        <a:t>10. Group and Private Chat</a:t>
                      </a:r>
                      <a:endParaRPr lang="en-US" b="0" i="0">
                        <a:solidFill>
                          <a:srgbClr val="000000"/>
                        </a:solidFill>
                        <a:effectLst/>
                      </a:endParaRPr>
                    </a:p>
                  </a:txBody>
                  <a:tcPr marL="68580" marR="68580" marT="34290" marB="3429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D7D31"/>
                    </a:solidFill>
                  </a:tcPr>
                </a:tc>
                <a:extLst>
                  <a:ext uri="{0D108BD9-81ED-4DB2-BD59-A6C34878D82A}">
                    <a16:rowId xmlns:a16="http://schemas.microsoft.com/office/drawing/2014/main" val="3168648731"/>
                  </a:ext>
                </a:extLst>
              </a:tr>
            </a:tbl>
          </a:graphicData>
        </a:graphic>
      </p:graphicFrame>
    </p:spTree>
    <p:extLst>
      <p:ext uri="{BB962C8B-B14F-4D97-AF65-F5344CB8AC3E}">
        <p14:creationId xmlns:p14="http://schemas.microsoft.com/office/powerpoint/2010/main" val="387785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Course Objective</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57E02619-62C1-4727-854D-DEC12B966BBF}"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11</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graphicFrame>
        <p:nvGraphicFramePr>
          <p:cNvPr id="3" name="Diagram 2">
            <a:extLst>
              <a:ext uri="{FF2B5EF4-FFF2-40B4-BE49-F238E27FC236}">
                <a16:creationId xmlns:a16="http://schemas.microsoft.com/office/drawing/2014/main" id="{1142CCB2-D58B-59AB-3542-06FA8238DEAD}"/>
              </a:ext>
            </a:extLst>
          </p:cNvPr>
          <p:cNvGraphicFramePr/>
          <p:nvPr>
            <p:extLst>
              <p:ext uri="{D42A27DB-BD31-4B8C-83A1-F6EECF244321}">
                <p14:modId xmlns:p14="http://schemas.microsoft.com/office/powerpoint/2010/main" val="3093121511"/>
              </p:ext>
            </p:extLst>
          </p:nvPr>
        </p:nvGraphicFramePr>
        <p:xfrm>
          <a:off x="2613116" y="1556539"/>
          <a:ext cx="7974761" cy="13515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95883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Course Outcomes</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C2D3681D-5FCD-43F1-BC16-FA39E74B4704}"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12</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graphicFrame>
        <p:nvGraphicFramePr>
          <p:cNvPr id="6" name="Diagram 5">
            <a:extLst>
              <a:ext uri="{FF2B5EF4-FFF2-40B4-BE49-F238E27FC236}">
                <a16:creationId xmlns:a16="http://schemas.microsoft.com/office/drawing/2014/main" id="{A7ABD0FF-D6CA-C436-F028-A8D8E2E89D8F}"/>
              </a:ext>
            </a:extLst>
          </p:cNvPr>
          <p:cNvGraphicFramePr/>
          <p:nvPr>
            <p:extLst>
              <p:ext uri="{D42A27DB-BD31-4B8C-83A1-F6EECF244321}">
                <p14:modId xmlns:p14="http://schemas.microsoft.com/office/powerpoint/2010/main" val="2221241118"/>
              </p:ext>
            </p:extLst>
          </p:nvPr>
        </p:nvGraphicFramePr>
        <p:xfrm>
          <a:off x="2817349" y="1151758"/>
          <a:ext cx="6993401" cy="12306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0" name="Diagram 19">
            <a:extLst>
              <a:ext uri="{FF2B5EF4-FFF2-40B4-BE49-F238E27FC236}">
                <a16:creationId xmlns:a16="http://schemas.microsoft.com/office/drawing/2014/main" id="{14032E93-1C00-4DAA-1D57-EE9A58132D25}"/>
              </a:ext>
            </a:extLst>
          </p:cNvPr>
          <p:cNvGraphicFramePr/>
          <p:nvPr>
            <p:extLst>
              <p:ext uri="{D42A27DB-BD31-4B8C-83A1-F6EECF244321}">
                <p14:modId xmlns:p14="http://schemas.microsoft.com/office/powerpoint/2010/main" val="4098334570"/>
              </p:ext>
            </p:extLst>
          </p:nvPr>
        </p:nvGraphicFramePr>
        <p:xfrm>
          <a:off x="2824611" y="3424970"/>
          <a:ext cx="7143391" cy="70675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27" name="Diagram 26">
            <a:extLst>
              <a:ext uri="{FF2B5EF4-FFF2-40B4-BE49-F238E27FC236}">
                <a16:creationId xmlns:a16="http://schemas.microsoft.com/office/drawing/2014/main" id="{5E863BE8-DCB3-C84D-305F-907044BF4346}"/>
              </a:ext>
            </a:extLst>
          </p:cNvPr>
          <p:cNvGraphicFramePr/>
          <p:nvPr>
            <p:extLst>
              <p:ext uri="{D42A27DB-BD31-4B8C-83A1-F6EECF244321}">
                <p14:modId xmlns:p14="http://schemas.microsoft.com/office/powerpoint/2010/main" val="1323677779"/>
              </p:ext>
            </p:extLst>
          </p:nvPr>
        </p:nvGraphicFramePr>
        <p:xfrm>
          <a:off x="2825508" y="4015340"/>
          <a:ext cx="7157768" cy="749888"/>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44" name="Diagram 43">
            <a:extLst>
              <a:ext uri="{FF2B5EF4-FFF2-40B4-BE49-F238E27FC236}">
                <a16:creationId xmlns:a16="http://schemas.microsoft.com/office/drawing/2014/main" id="{C4240953-CC84-AC06-3DE7-474100D80AF6}"/>
              </a:ext>
            </a:extLst>
          </p:cNvPr>
          <p:cNvGraphicFramePr/>
          <p:nvPr>
            <p:extLst>
              <p:ext uri="{D42A27DB-BD31-4B8C-83A1-F6EECF244321}">
                <p14:modId xmlns:p14="http://schemas.microsoft.com/office/powerpoint/2010/main" val="3122449232"/>
              </p:ext>
            </p:extLst>
          </p:nvPr>
        </p:nvGraphicFramePr>
        <p:xfrm>
          <a:off x="2811130" y="4633566"/>
          <a:ext cx="7157769" cy="74988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graphicFrame>
        <p:nvGraphicFramePr>
          <p:cNvPr id="61" name="Diagram 60">
            <a:extLst>
              <a:ext uri="{FF2B5EF4-FFF2-40B4-BE49-F238E27FC236}">
                <a16:creationId xmlns:a16="http://schemas.microsoft.com/office/drawing/2014/main" id="{EFBB1F05-D112-7068-D472-FF0F3E479A3E}"/>
              </a:ext>
            </a:extLst>
          </p:cNvPr>
          <p:cNvGraphicFramePr/>
          <p:nvPr>
            <p:extLst>
              <p:ext uri="{D42A27DB-BD31-4B8C-83A1-F6EECF244321}">
                <p14:modId xmlns:p14="http://schemas.microsoft.com/office/powerpoint/2010/main" val="174512775"/>
              </p:ext>
            </p:extLst>
          </p:nvPr>
        </p:nvGraphicFramePr>
        <p:xfrm>
          <a:off x="2804621" y="5250436"/>
          <a:ext cx="7144204" cy="750972"/>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graphicFrame>
        <p:nvGraphicFramePr>
          <p:cNvPr id="250" name="Diagram 249">
            <a:extLst>
              <a:ext uri="{FF2B5EF4-FFF2-40B4-BE49-F238E27FC236}">
                <a16:creationId xmlns:a16="http://schemas.microsoft.com/office/drawing/2014/main" id="{F83BE3F8-B615-890F-53B7-5AA3001F3DA6}"/>
              </a:ext>
            </a:extLst>
          </p:cNvPr>
          <p:cNvGraphicFramePr/>
          <p:nvPr>
            <p:extLst>
              <p:ext uri="{D42A27DB-BD31-4B8C-83A1-F6EECF244321}">
                <p14:modId xmlns:p14="http://schemas.microsoft.com/office/powerpoint/2010/main" val="2708766151"/>
              </p:ext>
            </p:extLst>
          </p:nvPr>
        </p:nvGraphicFramePr>
        <p:xfrm>
          <a:off x="2824611" y="2720479"/>
          <a:ext cx="7143391" cy="706754"/>
        </p:xfrm>
        <a:graphic>
          <a:graphicData uri="http://schemas.openxmlformats.org/drawingml/2006/diagram">
            <dgm:relIds xmlns:dgm="http://schemas.openxmlformats.org/drawingml/2006/diagram" xmlns:r="http://schemas.openxmlformats.org/officeDocument/2006/relationships" r:dm="rId29" r:lo="rId30" r:qs="rId31" r:cs="rId32"/>
          </a:graphicData>
        </a:graphic>
      </p:graphicFrame>
    </p:spTree>
    <p:extLst>
      <p:ext uri="{BB962C8B-B14F-4D97-AF65-F5344CB8AC3E}">
        <p14:creationId xmlns:p14="http://schemas.microsoft.com/office/powerpoint/2010/main" val="4106531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B0FE410-648E-47B7-B932-330B20CAAB99}" type="datetime1">
              <a:rPr lang="en-US" smtClean="0"/>
              <a:t>12/30/2024</a:t>
            </a:fld>
            <a:endParaRPr lang="en-US" dirty="0"/>
          </a:p>
        </p:txBody>
      </p:sp>
      <p:sp>
        <p:nvSpPr>
          <p:cNvPr id="5" name="Footer Placeholder 4"/>
          <p:cNvSpPr>
            <a:spLocks noGrp="1"/>
          </p:cNvSpPr>
          <p:nvPr>
            <p:ph type="ftr" sz="quarter" idx="11"/>
          </p:nvPr>
        </p:nvSpPr>
        <p:spPr>
          <a:xfrm>
            <a:off x="4648200" y="6356350"/>
            <a:ext cx="4305300" cy="365125"/>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13</a:t>
            </a:fld>
            <a:endParaRPr lang="en-US" dirty="0"/>
          </a:p>
        </p:txBody>
      </p:sp>
      <p:graphicFrame>
        <p:nvGraphicFramePr>
          <p:cNvPr id="3" name="Diagram 2"/>
          <p:cNvGraphicFramePr/>
          <p:nvPr/>
        </p:nvGraphicFramePr>
        <p:xfrm>
          <a:off x="2514600" y="1170458"/>
          <a:ext cx="5810250" cy="7259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Diagram 11"/>
          <p:cNvGraphicFramePr/>
          <p:nvPr/>
        </p:nvGraphicFramePr>
        <p:xfrm>
          <a:off x="2609850" y="2114551"/>
          <a:ext cx="57150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9" name="Diagram 28"/>
          <p:cNvGraphicFramePr/>
          <p:nvPr/>
        </p:nvGraphicFramePr>
        <p:xfrm>
          <a:off x="2609850" y="2686051"/>
          <a:ext cx="57150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8" name="Diagram 27"/>
          <p:cNvGraphicFramePr/>
          <p:nvPr/>
        </p:nvGraphicFramePr>
        <p:xfrm>
          <a:off x="2609850" y="3268012"/>
          <a:ext cx="57150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7" name="Diagram 26"/>
          <p:cNvGraphicFramePr/>
          <p:nvPr/>
        </p:nvGraphicFramePr>
        <p:xfrm>
          <a:off x="2609851" y="3839512"/>
          <a:ext cx="5714999"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6" name="Diagram 25"/>
          <p:cNvGraphicFramePr/>
          <p:nvPr/>
        </p:nvGraphicFramePr>
        <p:xfrm>
          <a:off x="2609850" y="4411012"/>
          <a:ext cx="57150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graphicFrame>
        <p:nvGraphicFramePr>
          <p:cNvPr id="25" name="Diagram 24"/>
          <p:cNvGraphicFramePr/>
          <p:nvPr/>
        </p:nvGraphicFramePr>
        <p:xfrm>
          <a:off x="2609850" y="4972051"/>
          <a:ext cx="5715000" cy="503888"/>
        </p:xfrm>
        <a:graphic>
          <a:graphicData uri="http://schemas.openxmlformats.org/drawingml/2006/diagram">
            <dgm:relIds xmlns:dgm="http://schemas.openxmlformats.org/drawingml/2006/diagram" xmlns:r="http://schemas.openxmlformats.org/officeDocument/2006/relationships" r:dm="rId32" r:lo="rId33" r:qs="rId34" r:cs="rId35"/>
          </a:graphicData>
        </a:graphic>
      </p:graphicFrame>
      <p:pic>
        <p:nvPicPr>
          <p:cNvPr id="24" name="Picture 23" descr="A black and red logo&#10;&#10;Description automatically generated">
            <a:extLst>
              <a:ext uri="{FF2B5EF4-FFF2-40B4-BE49-F238E27FC236}">
                <a16:creationId xmlns:a16="http://schemas.microsoft.com/office/drawing/2014/main" id="{39F4B08A-CC99-1E21-9FFF-2EB8855C6934}"/>
              </a:ext>
            </a:extLst>
          </p:cNvPr>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33" name="Title 1">
            <a:extLst>
              <a:ext uri="{FF2B5EF4-FFF2-40B4-BE49-F238E27FC236}">
                <a16:creationId xmlns:a16="http://schemas.microsoft.com/office/drawing/2014/main" id="{C69EAF82-B92E-7D88-1DE4-FE687D04B545}"/>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Program Outcomes</a:t>
            </a:r>
            <a:endParaRPr lang="en-US" sz="2800" dirty="0"/>
          </a:p>
        </p:txBody>
      </p:sp>
    </p:spTree>
    <p:extLst>
      <p:ext uri="{BB962C8B-B14F-4D97-AF65-F5344CB8AC3E}">
        <p14:creationId xmlns:p14="http://schemas.microsoft.com/office/powerpoint/2010/main" val="928902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418CA59-6C5A-40AD-BF95-7A8D5D144481}" type="datetime1">
              <a:rPr lang="en-US" smtClean="0"/>
              <a:t>12/30/2024</a:t>
            </a:fld>
            <a:endParaRPr lang="en-US" dirty="0"/>
          </a:p>
        </p:txBody>
      </p:sp>
      <p:sp>
        <p:nvSpPr>
          <p:cNvPr id="5" name="Footer Placeholder 4"/>
          <p:cNvSpPr>
            <a:spLocks noGrp="1"/>
          </p:cNvSpPr>
          <p:nvPr>
            <p:ph type="ftr" sz="quarter" idx="11"/>
          </p:nvPr>
        </p:nvSpPr>
        <p:spPr>
          <a:xfrm>
            <a:off x="4648200" y="6356350"/>
            <a:ext cx="4191000" cy="273050"/>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14</a:t>
            </a:fld>
            <a:endParaRPr lang="en-US" dirty="0"/>
          </a:p>
        </p:txBody>
      </p:sp>
      <p:graphicFrame>
        <p:nvGraphicFramePr>
          <p:cNvPr id="3" name="Diagram 2"/>
          <p:cNvGraphicFramePr/>
          <p:nvPr/>
        </p:nvGraphicFramePr>
        <p:xfrm>
          <a:off x="2609850" y="972338"/>
          <a:ext cx="5715000" cy="833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Diagram 11"/>
          <p:cNvGraphicFramePr/>
          <p:nvPr/>
        </p:nvGraphicFramePr>
        <p:xfrm>
          <a:off x="2609850" y="2114551"/>
          <a:ext cx="57150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9" name="Diagram 28"/>
          <p:cNvGraphicFramePr/>
          <p:nvPr/>
        </p:nvGraphicFramePr>
        <p:xfrm>
          <a:off x="2609850" y="2686051"/>
          <a:ext cx="57150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8" name="Diagram 27"/>
          <p:cNvGraphicFramePr/>
          <p:nvPr/>
        </p:nvGraphicFramePr>
        <p:xfrm>
          <a:off x="2609850" y="3268012"/>
          <a:ext cx="57150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7" name="Diagram 26"/>
          <p:cNvGraphicFramePr/>
          <p:nvPr/>
        </p:nvGraphicFramePr>
        <p:xfrm>
          <a:off x="2609851" y="3839512"/>
          <a:ext cx="5714999"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6" name="Diagram 25"/>
          <p:cNvGraphicFramePr/>
          <p:nvPr/>
        </p:nvGraphicFramePr>
        <p:xfrm>
          <a:off x="2609850" y="4411012"/>
          <a:ext cx="57150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graphicFrame>
        <p:nvGraphicFramePr>
          <p:cNvPr id="25" name="Diagram 24"/>
          <p:cNvGraphicFramePr/>
          <p:nvPr/>
        </p:nvGraphicFramePr>
        <p:xfrm>
          <a:off x="2609850" y="4972051"/>
          <a:ext cx="5715000" cy="503888"/>
        </p:xfrm>
        <a:graphic>
          <a:graphicData uri="http://schemas.openxmlformats.org/drawingml/2006/diagram">
            <dgm:relIds xmlns:dgm="http://schemas.openxmlformats.org/drawingml/2006/diagram" xmlns:r="http://schemas.openxmlformats.org/officeDocument/2006/relationships" r:dm="rId32" r:lo="rId33" r:qs="rId34" r:cs="rId35"/>
          </a:graphicData>
        </a:graphic>
      </p:graphicFrame>
      <p:pic>
        <p:nvPicPr>
          <p:cNvPr id="24" name="Picture 23" descr="A black and red logo&#10;&#10;Description automatically generated">
            <a:extLst>
              <a:ext uri="{FF2B5EF4-FFF2-40B4-BE49-F238E27FC236}">
                <a16:creationId xmlns:a16="http://schemas.microsoft.com/office/drawing/2014/main" id="{312D2CCC-6795-DFF6-633C-84105F1DD57B}"/>
              </a:ext>
            </a:extLst>
          </p:cNvPr>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31" name="Title 1">
            <a:extLst>
              <a:ext uri="{FF2B5EF4-FFF2-40B4-BE49-F238E27FC236}">
                <a16:creationId xmlns:a16="http://schemas.microsoft.com/office/drawing/2014/main" id="{205C8348-669C-CDB3-0D0C-8530C2EDA9D6}"/>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Program Outcomes</a:t>
            </a:r>
            <a:endParaRPr lang="en-US" sz="2800" dirty="0"/>
          </a:p>
        </p:txBody>
      </p:sp>
    </p:spTree>
    <p:extLst>
      <p:ext uri="{BB962C8B-B14F-4D97-AF65-F5344CB8AC3E}">
        <p14:creationId xmlns:p14="http://schemas.microsoft.com/office/powerpoint/2010/main" val="4154797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43F7B60-9D29-4F8B-B3B1-DFD329D2A660}" type="datetime1">
              <a:rPr lang="en-US" smtClean="0"/>
              <a:t>12/30/2024</a:t>
            </a:fld>
            <a:endParaRPr lang="en-US" dirty="0"/>
          </a:p>
        </p:txBody>
      </p:sp>
      <p:sp>
        <p:nvSpPr>
          <p:cNvPr id="5" name="Footer Placeholder 4"/>
          <p:cNvSpPr>
            <a:spLocks noGrp="1"/>
          </p:cNvSpPr>
          <p:nvPr>
            <p:ph type="ftr" sz="quarter" idx="11"/>
          </p:nvPr>
        </p:nvSpPr>
        <p:spPr>
          <a:xfrm>
            <a:off x="4552950" y="6440371"/>
            <a:ext cx="4057650" cy="263019"/>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15</a:t>
            </a:fld>
            <a:endParaRPr lang="en-US" dirty="0"/>
          </a:p>
        </p:txBody>
      </p:sp>
      <p:graphicFrame>
        <p:nvGraphicFramePr>
          <p:cNvPr id="11" name="Table 10"/>
          <p:cNvGraphicFramePr>
            <a:graphicFrameLocks noGrp="1"/>
          </p:cNvGraphicFramePr>
          <p:nvPr/>
        </p:nvGraphicFramePr>
        <p:xfrm>
          <a:off x="2095501" y="1657350"/>
          <a:ext cx="8286761" cy="3657604"/>
        </p:xfrm>
        <a:graphic>
          <a:graphicData uri="http://schemas.openxmlformats.org/drawingml/2006/table">
            <a:tbl>
              <a:tblPr>
                <a:effectLst>
                  <a:outerShdw blurRad="50800" dist="38100" algn="l" rotWithShape="0">
                    <a:prstClr val="black">
                      <a:alpha val="40000"/>
                    </a:prstClr>
                  </a:outerShdw>
                </a:effectLst>
                <a:tableStyleId>{35758FB7-9AC5-4552-8A53-C91805E547FA}</a:tableStyleId>
              </a:tblPr>
              <a:tblGrid>
                <a:gridCol w="927041">
                  <a:extLst>
                    <a:ext uri="{9D8B030D-6E8A-4147-A177-3AD203B41FA5}">
                      <a16:colId xmlns:a16="http://schemas.microsoft.com/office/drawing/2014/main" val="20000"/>
                    </a:ext>
                  </a:extLst>
                </a:gridCol>
                <a:gridCol w="613310">
                  <a:extLst>
                    <a:ext uri="{9D8B030D-6E8A-4147-A177-3AD203B41FA5}">
                      <a16:colId xmlns:a16="http://schemas.microsoft.com/office/drawing/2014/main" val="20001"/>
                    </a:ext>
                  </a:extLst>
                </a:gridCol>
                <a:gridCol w="613310">
                  <a:extLst>
                    <a:ext uri="{9D8B030D-6E8A-4147-A177-3AD203B41FA5}">
                      <a16:colId xmlns:a16="http://schemas.microsoft.com/office/drawing/2014/main" val="20002"/>
                    </a:ext>
                  </a:extLst>
                </a:gridCol>
                <a:gridCol w="613310">
                  <a:extLst>
                    <a:ext uri="{9D8B030D-6E8A-4147-A177-3AD203B41FA5}">
                      <a16:colId xmlns:a16="http://schemas.microsoft.com/office/drawing/2014/main" val="20003"/>
                    </a:ext>
                  </a:extLst>
                </a:gridCol>
                <a:gridCol w="613310">
                  <a:extLst>
                    <a:ext uri="{9D8B030D-6E8A-4147-A177-3AD203B41FA5}">
                      <a16:colId xmlns:a16="http://schemas.microsoft.com/office/drawing/2014/main" val="20004"/>
                    </a:ext>
                  </a:extLst>
                </a:gridCol>
                <a:gridCol w="613310">
                  <a:extLst>
                    <a:ext uri="{9D8B030D-6E8A-4147-A177-3AD203B41FA5}">
                      <a16:colId xmlns:a16="http://schemas.microsoft.com/office/drawing/2014/main" val="20005"/>
                    </a:ext>
                  </a:extLst>
                </a:gridCol>
                <a:gridCol w="613310">
                  <a:extLst>
                    <a:ext uri="{9D8B030D-6E8A-4147-A177-3AD203B41FA5}">
                      <a16:colId xmlns:a16="http://schemas.microsoft.com/office/drawing/2014/main" val="20006"/>
                    </a:ext>
                  </a:extLst>
                </a:gridCol>
                <a:gridCol w="613310">
                  <a:extLst>
                    <a:ext uri="{9D8B030D-6E8A-4147-A177-3AD203B41FA5}">
                      <a16:colId xmlns:a16="http://schemas.microsoft.com/office/drawing/2014/main" val="20007"/>
                    </a:ext>
                  </a:extLst>
                </a:gridCol>
                <a:gridCol w="613310">
                  <a:extLst>
                    <a:ext uri="{9D8B030D-6E8A-4147-A177-3AD203B41FA5}">
                      <a16:colId xmlns:a16="http://schemas.microsoft.com/office/drawing/2014/main" val="20008"/>
                    </a:ext>
                  </a:extLst>
                </a:gridCol>
                <a:gridCol w="613310">
                  <a:extLst>
                    <a:ext uri="{9D8B030D-6E8A-4147-A177-3AD203B41FA5}">
                      <a16:colId xmlns:a16="http://schemas.microsoft.com/office/drawing/2014/main" val="20009"/>
                    </a:ext>
                  </a:extLst>
                </a:gridCol>
                <a:gridCol w="613310">
                  <a:extLst>
                    <a:ext uri="{9D8B030D-6E8A-4147-A177-3AD203B41FA5}">
                      <a16:colId xmlns:a16="http://schemas.microsoft.com/office/drawing/2014/main" val="20010"/>
                    </a:ext>
                  </a:extLst>
                </a:gridCol>
                <a:gridCol w="613310">
                  <a:extLst>
                    <a:ext uri="{9D8B030D-6E8A-4147-A177-3AD203B41FA5}">
                      <a16:colId xmlns:a16="http://schemas.microsoft.com/office/drawing/2014/main" val="20011"/>
                    </a:ext>
                  </a:extLst>
                </a:gridCol>
                <a:gridCol w="613310">
                  <a:extLst>
                    <a:ext uri="{9D8B030D-6E8A-4147-A177-3AD203B41FA5}">
                      <a16:colId xmlns:a16="http://schemas.microsoft.com/office/drawing/2014/main" val="20012"/>
                    </a:ext>
                  </a:extLst>
                </a:gridCol>
              </a:tblGrid>
              <a:tr h="561185">
                <a:tc>
                  <a:txBody>
                    <a:bodyPr/>
                    <a:lstStyle/>
                    <a:p>
                      <a:pPr algn="ctr" fontAlgn="ctr"/>
                      <a:r>
                        <a:rPr lang="en-US" sz="1600" b="1" u="none" strike="noStrike" dirty="0">
                          <a:effectLst/>
                        </a:rPr>
                        <a:t> CO.K</a:t>
                      </a:r>
                      <a:endParaRPr lang="en-US" sz="16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PO2</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PO3</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PO4</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PO5</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PO6</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PO7</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PO8</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PO9</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PO10</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PO11</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PO12</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0"/>
                  </a:ext>
                </a:extLst>
              </a:tr>
              <a:tr h="567786">
                <a:tc>
                  <a:txBody>
                    <a:bodyPr/>
                    <a:lstStyle/>
                    <a:p>
                      <a:pPr algn="ctr" rtl="0" fontAlgn="ctr"/>
                      <a:r>
                        <a:rPr lang="en-US" sz="1600" b="1" u="none" strike="noStrike" dirty="0">
                          <a:effectLst/>
                        </a:rPr>
                        <a:t>CO1</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1"/>
                  </a:ext>
                </a:extLst>
              </a:tr>
              <a:tr h="561185">
                <a:tc>
                  <a:txBody>
                    <a:bodyPr/>
                    <a:lstStyle/>
                    <a:p>
                      <a:pPr algn="ctr" rtl="0" fontAlgn="ctr"/>
                      <a:r>
                        <a:rPr lang="en-US" sz="1600" b="1" u="none" strike="noStrike" dirty="0">
                          <a:effectLst/>
                        </a:rPr>
                        <a:t>CO2</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a:ln>
                            <a:noFill/>
                          </a:ln>
                          <a:solidFill>
                            <a:srgbClr val="000000"/>
                          </a:solidFill>
                          <a:effectLst/>
                          <a:uLnTx/>
                          <a:uFillTx/>
                          <a:latin typeface="Calibri" panose="020F0502020204030204" charset="0"/>
                          <a:ea typeface="+mn-ea"/>
                          <a:cs typeface="+mn-cs"/>
                        </a:rPr>
                        <a:t>3</a:t>
                      </a:r>
                      <a:endPar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2"/>
                  </a:ext>
                </a:extLst>
              </a:tr>
              <a:tr h="561185">
                <a:tc>
                  <a:txBody>
                    <a:bodyPr/>
                    <a:lstStyle/>
                    <a:p>
                      <a:pPr algn="ctr" rtl="0" fontAlgn="ctr"/>
                      <a:r>
                        <a:rPr lang="en-US" sz="1600" b="1" u="none" strike="noStrike" dirty="0">
                          <a:effectLst/>
                        </a:rPr>
                        <a:t>CO3</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a:ln>
                            <a:noFill/>
                          </a:ln>
                          <a:solidFill>
                            <a:srgbClr val="000000"/>
                          </a:solidFill>
                          <a:effectLst/>
                          <a:uLnTx/>
                          <a:uFillTx/>
                          <a:latin typeface="Calibri" panose="020F0502020204030204" charset="0"/>
                          <a:ea typeface="+mn-ea"/>
                          <a:cs typeface="+mn-cs"/>
                        </a:rPr>
                        <a:t>3</a:t>
                      </a:r>
                      <a:endPar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 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3"/>
                  </a:ext>
                </a:extLst>
              </a:tr>
              <a:tr h="561185">
                <a:tc>
                  <a:txBody>
                    <a:bodyPr/>
                    <a:lstStyle/>
                    <a:p>
                      <a:pPr algn="ctr" rtl="0" fontAlgn="ctr"/>
                      <a:r>
                        <a:rPr lang="en-US" sz="1600" b="1" u="none" strike="noStrike" dirty="0">
                          <a:effectLst/>
                        </a:rPr>
                        <a:t>CO4</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4"/>
                  </a:ext>
                </a:extLst>
              </a:tr>
              <a:tr h="561185">
                <a:tc>
                  <a:txBody>
                    <a:bodyPr/>
                    <a:lstStyle/>
                    <a:p>
                      <a:pPr algn="ctr" rtl="0" fontAlgn="ctr"/>
                      <a:r>
                        <a:rPr lang="en-US" sz="1600" b="1" u="none" strike="noStrike" dirty="0">
                          <a:effectLst/>
                        </a:rPr>
                        <a:t>CO5</a:t>
                      </a:r>
                      <a:endParaRPr lang="en-US" sz="1600" b="1" i="0" u="none" strike="noStrike" dirty="0">
                        <a:solidFill>
                          <a:srgbClr val="000000"/>
                        </a:solidFill>
                        <a:effectLst/>
                        <a:latin typeface="Calibri" panose="020F050202020403020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a:ln>
                            <a:noFill/>
                          </a:ln>
                          <a:solidFill>
                            <a:srgbClr val="000000"/>
                          </a:solidFill>
                          <a:effectLst/>
                          <a:uLnTx/>
                          <a:uFillTx/>
                          <a:latin typeface="Calibri" panose="020F0502020204030204" charset="0"/>
                          <a:ea typeface="+mn-ea"/>
                          <a:cs typeface="+mn-cs"/>
                        </a:rPr>
                        <a:t>3</a:t>
                      </a:r>
                      <a:endPar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rgbClr val="000000"/>
                          </a:solidFill>
                          <a:effectLst/>
                          <a:uLnTx/>
                          <a:uFillTx/>
                          <a:latin typeface="Calibri" panose="020F050202020403020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5"/>
                  </a:ext>
                </a:extLst>
              </a:tr>
              <a:tr h="283893">
                <a:tc>
                  <a:txBody>
                    <a:bodyPr/>
                    <a:lstStyle/>
                    <a:p>
                      <a:pPr algn="ctr" fontAlgn="ctr"/>
                      <a:r>
                        <a:rPr lang="en-US" sz="1600" b="1" u="none" strike="noStrike" dirty="0">
                          <a:effectLst/>
                        </a:rPr>
                        <a:t>AVG </a:t>
                      </a:r>
                      <a:endParaRPr lang="en-US" sz="16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2.0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3.0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0" i="0" u="none" strike="noStrike" dirty="0">
                          <a:solidFill>
                            <a:srgbClr val="000000"/>
                          </a:solidFill>
                          <a:effectLst/>
                          <a:latin typeface="Calibri" panose="020F0502020204030204" charset="0"/>
                        </a:rPr>
                        <a:t>-</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006"/>
                  </a:ext>
                </a:extLst>
              </a:tr>
            </a:tbl>
          </a:graphicData>
        </a:graphic>
      </p:graphicFrame>
      <p:pic>
        <p:nvPicPr>
          <p:cNvPr id="8" name="Picture 7" descr="A black and red logo&#10;&#10;Description automatically generated">
            <a:extLst>
              <a:ext uri="{FF2B5EF4-FFF2-40B4-BE49-F238E27FC236}">
                <a16:creationId xmlns:a16="http://schemas.microsoft.com/office/drawing/2014/main" id="{E74738DB-C326-EB17-BEAF-BA8B916C6C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0" name="Title 1">
            <a:extLst>
              <a:ext uri="{FF2B5EF4-FFF2-40B4-BE49-F238E27FC236}">
                <a16:creationId xmlns:a16="http://schemas.microsoft.com/office/drawing/2014/main" id="{F60BF7C9-BD58-0086-6985-4F3274C53BD8}"/>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CO-POs Mapping</a:t>
            </a:r>
            <a:endParaRPr lang="en-US" sz="2800" dirty="0"/>
          </a:p>
        </p:txBody>
      </p:sp>
    </p:spTree>
    <p:extLst>
      <p:ext uri="{BB962C8B-B14F-4D97-AF65-F5344CB8AC3E}">
        <p14:creationId xmlns:p14="http://schemas.microsoft.com/office/powerpoint/2010/main" val="124435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CFEAE5C-EB61-4485-99F8-A8E83256153D}" type="datetime1">
              <a:rPr lang="en-US" smtClean="0"/>
              <a:t>12/30/2024</a:t>
            </a:fld>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16</a:t>
            </a:fld>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590799852"/>
              </p:ext>
            </p:extLst>
          </p:nvPr>
        </p:nvGraphicFramePr>
        <p:xfrm>
          <a:off x="2667001" y="1446119"/>
          <a:ext cx="7658101" cy="3054635"/>
        </p:xfrm>
        <a:graphic>
          <a:graphicData uri="http://schemas.openxmlformats.org/drawingml/2006/table">
            <a:tbl>
              <a:tblPr firstRow="1" bandRow="1">
                <a:tableStyleId>{5C22544A-7EE6-4342-B048-85BDC9FD1C3A}</a:tableStyleId>
              </a:tblPr>
              <a:tblGrid>
                <a:gridCol w="1342217">
                  <a:extLst>
                    <a:ext uri="{9D8B030D-6E8A-4147-A177-3AD203B41FA5}">
                      <a16:colId xmlns:a16="http://schemas.microsoft.com/office/drawing/2014/main" val="20000"/>
                    </a:ext>
                  </a:extLst>
                </a:gridCol>
                <a:gridCol w="2136256">
                  <a:extLst>
                    <a:ext uri="{9D8B030D-6E8A-4147-A177-3AD203B41FA5}">
                      <a16:colId xmlns:a16="http://schemas.microsoft.com/office/drawing/2014/main" val="20001"/>
                    </a:ext>
                  </a:extLst>
                </a:gridCol>
                <a:gridCol w="4179628">
                  <a:extLst>
                    <a:ext uri="{9D8B030D-6E8A-4147-A177-3AD203B41FA5}">
                      <a16:colId xmlns:a16="http://schemas.microsoft.com/office/drawing/2014/main" val="20002"/>
                    </a:ext>
                  </a:extLst>
                </a:gridCol>
              </a:tblGrid>
              <a:tr h="683608">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S. No</a:t>
                      </a:r>
                      <a:r>
                        <a:rPr lang="en-IN" sz="1500" b="0" dirty="0">
                          <a:solidFill>
                            <a:schemeClr val="accent4">
                              <a:lumMod val="50000"/>
                            </a:schemeClr>
                          </a:solidFill>
                          <a:latin typeface="Times New Roman" panose="02020603050405020304"/>
                          <a:ea typeface="Times New Roman" panose="02020603050405020304"/>
                        </a:rPr>
                        <a:t>.</a:t>
                      </a:r>
                      <a:endParaRPr lang="en-US" sz="1500" b="0" dirty="0">
                        <a:solidFill>
                          <a:schemeClr val="accent4">
                            <a:lumMod val="50000"/>
                          </a:schemeClr>
                        </a:solidFill>
                        <a:latin typeface="Times New Roman" panose="02020603050405020304"/>
                        <a:ea typeface="Times New Roman" panose="02020603050405020304"/>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Program Specific</a:t>
                      </a:r>
                    </a:p>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Outcomes (PSO)</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 Description</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1143000">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l">
                        <a:lnSpc>
                          <a:spcPts val="1235"/>
                        </a:lnSpc>
                        <a:spcBef>
                          <a:spcPts val="0"/>
                        </a:spcBef>
                        <a:spcAft>
                          <a:spcPts val="0"/>
                        </a:spcAft>
                      </a:pPr>
                      <a:endParaRPr lang="en-US" sz="1400" b="0" i="0" dirty="0">
                        <a:solidFill>
                          <a:schemeClr val="accent4">
                            <a:lumMod val="50000"/>
                          </a:schemeClr>
                        </a:solidFill>
                        <a:latin typeface="+mj-lt"/>
                        <a:ea typeface="Times New Roman" panose="02020603050405020304"/>
                      </a:endParaRPr>
                    </a:p>
                    <a:p>
                      <a:pPr marL="68580" marR="0" algn="l">
                        <a:lnSpc>
                          <a:spcPct val="100000"/>
                        </a:lnSpc>
                        <a:spcBef>
                          <a:spcPts val="0"/>
                        </a:spcBef>
                        <a:spcAft>
                          <a:spcPts val="0"/>
                        </a:spcAft>
                      </a:pPr>
                      <a:endParaRPr lang="en-US" sz="1400" b="0" i="0" dirty="0">
                        <a:solidFill>
                          <a:schemeClr val="accent4">
                            <a:lumMod val="50000"/>
                          </a:schemeClr>
                        </a:solidFill>
                        <a:latin typeface="+mj-lt"/>
                        <a:ea typeface="Times New Roman" panose="02020603050405020304"/>
                      </a:endParaRPr>
                    </a:p>
                    <a:p>
                      <a:pPr marL="68580" marR="0" algn="just">
                        <a:lnSpc>
                          <a:spcPct val="100000"/>
                        </a:lnSpc>
                        <a:spcBef>
                          <a:spcPts val="0"/>
                        </a:spcBef>
                        <a:spcAft>
                          <a:spcPts val="0"/>
                        </a:spcAft>
                      </a:pPr>
                      <a:r>
                        <a:rPr lang="en-IN" sz="1400" i="0" kern="1200" dirty="0">
                          <a:solidFill>
                            <a:schemeClr val="dk1"/>
                          </a:solidFill>
                          <a:effectLst/>
                          <a:latin typeface="+mj-lt"/>
                          <a:ea typeface="+mn-ea"/>
                          <a:cs typeface="+mn-cs"/>
                        </a:rPr>
                        <a:t> </a:t>
                      </a:r>
                      <a:r>
                        <a:rPr lang="en-US" sz="1400" b="0" i="0" dirty="0">
                          <a:solidFill>
                            <a:schemeClr val="accent4">
                              <a:lumMod val="50000"/>
                            </a:schemeClr>
                          </a:solidFill>
                          <a:latin typeface="+mj-lt"/>
                          <a:ea typeface="+mn-ea"/>
                        </a:rPr>
                        <a:t> Design innovative intelligent systems for the welfare of the people using machine learning and its applications.</a:t>
                      </a:r>
                      <a:endParaRPr lang="en-US" sz="1400" b="0" i="0" baseline="0" dirty="0">
                        <a:solidFill>
                          <a:schemeClr val="accent4">
                            <a:lumMod val="50000"/>
                          </a:schemeClr>
                        </a:solidFill>
                        <a:latin typeface="+mj-lt"/>
                        <a:ea typeface="Times New Roman" panose="02020603050405020304"/>
                      </a:endParaRPr>
                    </a:p>
                  </a:txBody>
                  <a:tcPr marL="51435" marR="514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953929">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l">
                        <a:lnSpc>
                          <a:spcPct val="100000"/>
                        </a:lnSpc>
                        <a:spcBef>
                          <a:spcPts val="0"/>
                        </a:spcBef>
                        <a:spcAft>
                          <a:spcPts val="0"/>
                        </a:spcAft>
                      </a:pPr>
                      <a:endParaRPr lang="en-US" sz="1400" b="0" i="0" dirty="0">
                        <a:solidFill>
                          <a:schemeClr val="accent4">
                            <a:lumMod val="50000"/>
                          </a:schemeClr>
                        </a:solidFill>
                        <a:latin typeface="+mj-lt"/>
                        <a:ea typeface="Times New Roman" panose="02020603050405020304"/>
                      </a:endParaRPr>
                    </a:p>
                    <a:p>
                      <a:pPr marL="68580" marR="0" lvl="0" algn="just">
                        <a:lnSpc>
                          <a:spcPct val="100000"/>
                        </a:lnSpc>
                        <a:spcBef>
                          <a:spcPts val="0"/>
                        </a:spcBef>
                        <a:spcAft>
                          <a:spcPts val="0"/>
                        </a:spcAft>
                        <a:buNone/>
                      </a:pPr>
                      <a:r>
                        <a:rPr lang="en-US" sz="1400" b="0" i="0" dirty="0">
                          <a:solidFill>
                            <a:schemeClr val="accent4">
                              <a:lumMod val="50000"/>
                            </a:schemeClr>
                          </a:solidFill>
                          <a:latin typeface="+mj-lt"/>
                          <a:ea typeface="+mn-ea"/>
                        </a:rPr>
                        <a:t>Demonstrate ethical, professional and team - oriented skills while providing innovative solutions in Artificial Intelligence and Machine Learning for life-long learning. </a:t>
                      </a:r>
                    </a:p>
                    <a:p>
                      <a:pPr marL="68580" marR="0" algn="just">
                        <a:lnSpc>
                          <a:spcPts val="1235"/>
                        </a:lnSpc>
                        <a:spcBef>
                          <a:spcPts val="0"/>
                        </a:spcBef>
                        <a:spcAft>
                          <a:spcPts val="0"/>
                        </a:spcAft>
                      </a:pPr>
                      <a:endParaRPr lang="en-US" sz="1400" b="0" i="0" dirty="0">
                        <a:solidFill>
                          <a:schemeClr val="accent4">
                            <a:lumMod val="50000"/>
                          </a:schemeClr>
                        </a:solidFill>
                        <a:latin typeface="+mj-lt"/>
                        <a:ea typeface="+mn-ea"/>
                      </a:endParaRPr>
                    </a:p>
                  </a:txBody>
                  <a:tcPr marL="51435" marR="514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bl>
          </a:graphicData>
        </a:graphic>
      </p:graphicFrame>
      <p:pic>
        <p:nvPicPr>
          <p:cNvPr id="3" name="Picture 2"/>
          <p:cNvPicPr>
            <a:picLocks noChangeAspect="1"/>
          </p:cNvPicPr>
          <p:nvPr/>
        </p:nvPicPr>
        <p:blipFill>
          <a:blip r:embed="rId2"/>
          <a:stretch>
            <a:fillRect/>
          </a:stretch>
        </p:blipFill>
        <p:spPr>
          <a:xfrm>
            <a:off x="4419601" y="6374306"/>
            <a:ext cx="3773751" cy="329213"/>
          </a:xfrm>
          <a:prstGeom prst="rect">
            <a:avLst/>
          </a:prstGeom>
        </p:spPr>
      </p:pic>
      <p:pic>
        <p:nvPicPr>
          <p:cNvPr id="10" name="Picture 9" descr="A black and red logo&#10;&#10;Description automatically generated">
            <a:extLst>
              <a:ext uri="{FF2B5EF4-FFF2-40B4-BE49-F238E27FC236}">
                <a16:creationId xmlns:a16="http://schemas.microsoft.com/office/drawing/2014/main" id="{C8B8281B-EEE1-6AD7-85FF-67141F72BA6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2" name="Title 1">
            <a:extLst>
              <a:ext uri="{FF2B5EF4-FFF2-40B4-BE49-F238E27FC236}">
                <a16:creationId xmlns:a16="http://schemas.microsoft.com/office/drawing/2014/main" id="{A3BFE375-3FFD-9522-3E42-B1585D94B21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Program Specific Outcomes</a:t>
            </a:r>
            <a:endParaRPr lang="en-US" sz="2800" dirty="0"/>
          </a:p>
        </p:txBody>
      </p:sp>
      <p:sp>
        <p:nvSpPr>
          <p:cNvPr id="2" name="Footer Placeholder 1">
            <a:extLst>
              <a:ext uri="{FF2B5EF4-FFF2-40B4-BE49-F238E27FC236}">
                <a16:creationId xmlns:a16="http://schemas.microsoft.com/office/drawing/2014/main" id="{99EDEB75-3564-E553-3354-5819B74F21DA}"/>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3037988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5A26B72-CDF5-4C58-B518-4F365453EE1D}" type="datetime1">
              <a:rPr lang="en-US" smtClean="0"/>
              <a:t>12/30/2024</a:t>
            </a:fld>
            <a:endParaRPr lang="en-US" dirty="0"/>
          </a:p>
        </p:txBody>
      </p:sp>
      <p:sp>
        <p:nvSpPr>
          <p:cNvPr id="5" name="Footer Placeholder 4"/>
          <p:cNvSpPr>
            <a:spLocks noGrp="1"/>
          </p:cNvSpPr>
          <p:nvPr>
            <p:ph type="ftr" sz="quarter" idx="11"/>
          </p:nvPr>
        </p:nvSpPr>
        <p:spPr>
          <a:xfrm>
            <a:off x="4552950" y="6387548"/>
            <a:ext cx="4133850" cy="333927"/>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17</a:t>
            </a:fld>
            <a:endParaRPr lang="en-US" dirty="0"/>
          </a:p>
        </p:txBody>
      </p:sp>
      <p:graphicFrame>
        <p:nvGraphicFramePr>
          <p:cNvPr id="9" name="Table 8"/>
          <p:cNvGraphicFramePr>
            <a:graphicFrameLocks noGrp="1"/>
          </p:cNvGraphicFramePr>
          <p:nvPr/>
        </p:nvGraphicFramePr>
        <p:xfrm>
          <a:off x="2609850" y="1771651"/>
          <a:ext cx="7200902" cy="3683523"/>
        </p:xfrm>
        <a:graphic>
          <a:graphicData uri="http://schemas.openxmlformats.org/drawingml/2006/table">
            <a:tbl>
              <a:tblPr firstRow="1" bandRow="1">
                <a:tableStyleId>{5C22544A-7EE6-4342-B048-85BDC9FD1C3A}</a:tableStyleId>
              </a:tblPr>
              <a:tblGrid>
                <a:gridCol w="1230406">
                  <a:extLst>
                    <a:ext uri="{9D8B030D-6E8A-4147-A177-3AD203B41FA5}">
                      <a16:colId xmlns:a16="http://schemas.microsoft.com/office/drawing/2014/main" val="20000"/>
                    </a:ext>
                  </a:extLst>
                </a:gridCol>
                <a:gridCol w="1543050">
                  <a:extLst>
                    <a:ext uri="{9D8B030D-6E8A-4147-A177-3AD203B41FA5}">
                      <a16:colId xmlns:a16="http://schemas.microsoft.com/office/drawing/2014/main" val="20001"/>
                    </a:ext>
                  </a:extLst>
                </a:gridCol>
                <a:gridCol w="1543050">
                  <a:extLst>
                    <a:ext uri="{9D8B030D-6E8A-4147-A177-3AD203B41FA5}">
                      <a16:colId xmlns:a16="http://schemas.microsoft.com/office/drawing/2014/main" val="20002"/>
                    </a:ext>
                  </a:extLst>
                </a:gridCol>
                <a:gridCol w="1485900">
                  <a:extLst>
                    <a:ext uri="{9D8B030D-6E8A-4147-A177-3AD203B41FA5}">
                      <a16:colId xmlns:a16="http://schemas.microsoft.com/office/drawing/2014/main" val="20003"/>
                    </a:ext>
                  </a:extLst>
                </a:gridCol>
                <a:gridCol w="1398496">
                  <a:extLst>
                    <a:ext uri="{9D8B030D-6E8A-4147-A177-3AD203B41FA5}">
                      <a16:colId xmlns:a16="http://schemas.microsoft.com/office/drawing/2014/main" val="20004"/>
                    </a:ext>
                  </a:extLst>
                </a:gridCol>
              </a:tblGrid>
              <a:tr h="609421">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CO.K</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PSO4</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607162">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baseline="0" dirty="0">
                          <a:solidFill>
                            <a:schemeClr val="accent4">
                              <a:lumMod val="50000"/>
                            </a:schemeClr>
                          </a:solidFill>
                          <a:latin typeface="+mn-lt"/>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baseline="0" dirty="0">
                          <a:solidFill>
                            <a:schemeClr val="accent4">
                              <a:lumMod val="50000"/>
                            </a:schemeClr>
                          </a:solidFill>
                          <a:latin typeface="+mn-lt"/>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baseline="0" dirty="0">
                          <a:solidFill>
                            <a:schemeClr val="accent4">
                              <a:lumMod val="50000"/>
                            </a:schemeClr>
                          </a:solidFill>
                          <a:latin typeface="+mn-lt"/>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620960">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mn-lt"/>
                          <a:ea typeface="Times New Roman" panose="02020603050405020304"/>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mn-lt"/>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mn-lt"/>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515794">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r h="665093">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CO4</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4"/>
                  </a:ext>
                </a:extLst>
              </a:tr>
              <a:tr h="665093">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CO5</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5"/>
                  </a:ext>
                </a:extLst>
              </a:tr>
            </a:tbl>
          </a:graphicData>
        </a:graphic>
      </p:graphicFrame>
      <p:pic>
        <p:nvPicPr>
          <p:cNvPr id="8" name="Picture 7" descr="A black and red logo&#10;&#10;Description automatically generated">
            <a:extLst>
              <a:ext uri="{FF2B5EF4-FFF2-40B4-BE49-F238E27FC236}">
                <a16:creationId xmlns:a16="http://schemas.microsoft.com/office/drawing/2014/main" id="{935792D2-14C6-26B8-ADEF-3A1796769E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A38726DD-31AA-CAE2-C494-5C6062A2B86F}"/>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CO-PSOs Mapping</a:t>
            </a:r>
            <a:endParaRPr lang="en-US" sz="2800" dirty="0"/>
          </a:p>
        </p:txBody>
      </p:sp>
    </p:spTree>
    <p:extLst>
      <p:ext uri="{BB962C8B-B14F-4D97-AF65-F5344CB8AC3E}">
        <p14:creationId xmlns:p14="http://schemas.microsoft.com/office/powerpoint/2010/main" val="1209634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65E3C78-8A52-448F-88D1-61763E35EF05}" type="datetime1">
              <a:rPr lang="en-US" smtClean="0"/>
              <a:t>12/30/2024</a:t>
            </a:fld>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18</a:t>
            </a:fld>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402623741"/>
              </p:ext>
            </p:extLst>
          </p:nvPr>
        </p:nvGraphicFramePr>
        <p:xfrm>
          <a:off x="2266950" y="1771651"/>
          <a:ext cx="8115300" cy="3943022"/>
        </p:xfrm>
        <a:graphic>
          <a:graphicData uri="http://schemas.openxmlformats.org/drawingml/2006/table">
            <a:tbl>
              <a:tblPr firstRow="1" bandRow="1">
                <a:tableStyleId>{5C22544A-7EE6-4342-B048-85BDC9FD1C3A}</a:tableStyleId>
              </a:tblPr>
              <a:tblGrid>
                <a:gridCol w="2090305">
                  <a:extLst>
                    <a:ext uri="{9D8B030D-6E8A-4147-A177-3AD203B41FA5}">
                      <a16:colId xmlns:a16="http://schemas.microsoft.com/office/drawing/2014/main" val="20000"/>
                    </a:ext>
                  </a:extLst>
                </a:gridCol>
                <a:gridCol w="6024995">
                  <a:extLst>
                    <a:ext uri="{9D8B030D-6E8A-4147-A177-3AD203B41FA5}">
                      <a16:colId xmlns:a16="http://schemas.microsoft.com/office/drawing/2014/main" val="20001"/>
                    </a:ext>
                  </a:extLst>
                </a:gridCol>
              </a:tblGrid>
              <a:tr h="651182">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Program Educational</a:t>
                      </a:r>
                      <a:r>
                        <a:rPr lang="en-US" sz="1500" b="0" baseline="0" dirty="0">
                          <a:solidFill>
                            <a:schemeClr val="accent4">
                              <a:lumMod val="50000"/>
                            </a:schemeClr>
                          </a:solidFill>
                          <a:latin typeface="Times New Roman" panose="02020603050405020304"/>
                          <a:ea typeface="Times New Roman" panose="02020603050405020304"/>
                        </a:rPr>
                        <a:t> Objectives</a:t>
                      </a:r>
                      <a:r>
                        <a:rPr lang="en-US" sz="1500" b="0" dirty="0">
                          <a:solidFill>
                            <a:schemeClr val="accent4">
                              <a:lumMod val="50000"/>
                            </a:schemeClr>
                          </a:solidFill>
                          <a:latin typeface="Times New Roman" panose="02020603050405020304"/>
                          <a:ea typeface="Times New Roman" panose="02020603050405020304"/>
                        </a:rPr>
                        <a:t> (PEOs)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PEOs Description</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1028700">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342900" lvl="0" indent="-342900" algn="just">
                        <a:spcAft>
                          <a:spcPts val="0"/>
                        </a:spcAft>
                        <a:buFont typeface="Symbol" panose="05050102010706020507" pitchFamily="18" charset="2"/>
                        <a:buChar char=""/>
                      </a:pPr>
                      <a:r>
                        <a:rPr lang="en-IN" sz="1400" i="0" dirty="0">
                          <a:solidFill>
                            <a:srgbClr val="000000"/>
                          </a:solidFill>
                          <a:effectLst/>
                          <a:latin typeface="+mj-lt"/>
                          <a:ea typeface="Times New Roman" panose="02020603050405020304" pitchFamily="18" charset="0"/>
                        </a:rPr>
                        <a:t>Pursue higher education and professional career to excel in the field of Artificial Intelligence and Machine Learning.</a:t>
                      </a:r>
                    </a:p>
                    <a:p>
                      <a:pPr marL="457200" algn="just">
                        <a:spcAft>
                          <a:spcPts val="0"/>
                        </a:spcAft>
                      </a:pPr>
                      <a:endParaRPr lang="en-IN" sz="1400" i="0" dirty="0">
                        <a:effectLst/>
                        <a:latin typeface="+mj-lt"/>
                        <a:ea typeface="Times New Roman" panose="02020603050405020304" pitchFamily="18" charset="0"/>
                      </a:endParaRPr>
                    </a:p>
                    <a:p>
                      <a:pPr marL="457200" algn="just">
                        <a:spcAft>
                          <a:spcPts val="0"/>
                        </a:spcAft>
                      </a:pPr>
                      <a:endParaRPr lang="en-IN" sz="1400" i="0" dirty="0">
                        <a:effectLst/>
                        <a:latin typeface="+mj-lt"/>
                        <a:ea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1234440">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742950" indent="-285750" algn="just">
                        <a:spcAft>
                          <a:spcPts val="0"/>
                        </a:spcAft>
                        <a:buFont typeface="Arial"/>
                        <a:buChar char="•"/>
                      </a:pPr>
                      <a:r>
                        <a:rPr lang="en-IN" sz="1400" i="0" dirty="0">
                          <a:effectLst/>
                          <a:latin typeface="+mj-lt"/>
                          <a:ea typeface="Times New Roman" panose="02020603050405020304" pitchFamily="18" charset="0"/>
                        </a:rPr>
                        <a:t>Lead by example in innovative research and entrepreneurial zeal for 21st century skills.</a:t>
                      </a:r>
                    </a:p>
                    <a:p>
                      <a:pPr algn="just">
                        <a:spcAft>
                          <a:spcPts val="0"/>
                        </a:spcAft>
                      </a:pPr>
                      <a:endParaRPr lang="en-IN" sz="1400" i="0" dirty="0">
                        <a:effectLst/>
                        <a:latin typeface="+mj-lt"/>
                        <a:ea typeface="Times New Roman" panose="02020603050405020304" pitchFamily="18" charset="0"/>
                      </a:endParaRPr>
                    </a:p>
                    <a:p>
                      <a:pPr marL="457200" algn="just">
                        <a:spcAft>
                          <a:spcPts val="0"/>
                        </a:spcAft>
                      </a:pPr>
                      <a:endParaRPr lang="en-IN" sz="1400" i="0" dirty="0">
                        <a:effectLst/>
                        <a:latin typeface="+mj-lt"/>
                        <a:ea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1028700">
                <a:tc>
                  <a:txBody>
                    <a:bodyPr/>
                    <a:lstStyle/>
                    <a:p>
                      <a:pPr marL="0" marR="0" algn="ctr">
                        <a:lnSpc>
                          <a:spcPct val="115000"/>
                        </a:lnSpc>
                        <a:spcBef>
                          <a:spcPts val="0"/>
                        </a:spcBef>
                        <a:spcAft>
                          <a:spcPts val="0"/>
                        </a:spcAft>
                      </a:pPr>
                      <a:r>
                        <a:rPr lang="en-US" sz="1500" b="0" dirty="0">
                          <a:solidFill>
                            <a:schemeClr val="accent4">
                              <a:lumMod val="50000"/>
                            </a:schemeClr>
                          </a:solidFill>
                          <a:latin typeface="Times New Roman" panose="02020603050405020304"/>
                          <a:ea typeface="Times New Roman" panose="02020603050405020304"/>
                        </a:rPr>
                        <a:t>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algn="just">
                        <a:spcAft>
                          <a:spcPts val="0"/>
                        </a:spcAft>
                      </a:pPr>
                      <a:endParaRPr lang="en-IN" sz="1400" i="0" dirty="0">
                        <a:effectLst/>
                        <a:latin typeface="+mj-lt"/>
                        <a:ea typeface="Times New Roman" panose="02020603050405020304" pitchFamily="18" charset="0"/>
                      </a:endParaRPr>
                    </a:p>
                    <a:p>
                      <a:pPr marL="342900" lvl="0" indent="-342900" algn="just">
                        <a:spcAft>
                          <a:spcPts val="0"/>
                        </a:spcAft>
                        <a:buFont typeface="Symbol" panose="05050102010706020507" pitchFamily="18" charset="2"/>
                        <a:buChar char=""/>
                      </a:pPr>
                      <a:r>
                        <a:rPr lang="en-IN" sz="1400" i="0" dirty="0">
                          <a:solidFill>
                            <a:srgbClr val="000000"/>
                          </a:solidFill>
                          <a:effectLst/>
                          <a:latin typeface="+mj-lt"/>
                          <a:ea typeface="Times New Roman" panose="02020603050405020304" pitchFamily="18" charset="0"/>
                        </a:rPr>
                        <a:t>Proactively provide innovations solutions for societal problems to promote life-long learning.</a:t>
                      </a:r>
                    </a:p>
                    <a:p>
                      <a:pPr marL="457200" algn="just">
                        <a:spcAft>
                          <a:spcPts val="0"/>
                        </a:spcAft>
                      </a:pPr>
                      <a:endParaRPr lang="en-IN" sz="1400" i="0" dirty="0">
                        <a:effectLst/>
                        <a:latin typeface="+mj-lt"/>
                        <a:ea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bl>
          </a:graphicData>
        </a:graphic>
      </p:graphicFrame>
      <p:sp>
        <p:nvSpPr>
          <p:cNvPr id="3" name="Footer Placeholder 4"/>
          <p:cNvSpPr txBox="1"/>
          <p:nvPr/>
        </p:nvSpPr>
        <p:spPr>
          <a:xfrm>
            <a:off x="4705350" y="6356351"/>
            <a:ext cx="405765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Aarushi Thusu         ACSAI0622 Social Media Analytics     Unit 5</a:t>
            </a:r>
          </a:p>
        </p:txBody>
      </p:sp>
      <p:pic>
        <p:nvPicPr>
          <p:cNvPr id="10" name="Picture 9" descr="A black and red logo&#10;&#10;Description automatically generated">
            <a:extLst>
              <a:ext uri="{FF2B5EF4-FFF2-40B4-BE49-F238E27FC236}">
                <a16:creationId xmlns:a16="http://schemas.microsoft.com/office/drawing/2014/main" id="{D482861F-6499-316D-1C34-B01A63DF99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2" name="Title 1">
            <a:extLst>
              <a:ext uri="{FF2B5EF4-FFF2-40B4-BE49-F238E27FC236}">
                <a16:creationId xmlns:a16="http://schemas.microsoft.com/office/drawing/2014/main" id="{122BDB43-DCD5-C684-4390-5FC73D7AFD83}"/>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Program Educational Objectives</a:t>
            </a:r>
            <a:endParaRPr lang="en-US" sz="2800" dirty="0"/>
          </a:p>
        </p:txBody>
      </p:sp>
      <p:sp>
        <p:nvSpPr>
          <p:cNvPr id="2" name="Footer Placeholder 1">
            <a:extLst>
              <a:ext uri="{FF2B5EF4-FFF2-40B4-BE49-F238E27FC236}">
                <a16:creationId xmlns:a16="http://schemas.microsoft.com/office/drawing/2014/main" id="{D51D2B7E-E5DA-B747-8616-8367BFE71318}"/>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724931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ABA3C1E-64AF-4D50-94C9-7F70ADAE70EC}"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19</a:t>
            </a:fld>
            <a:endParaRPr lang="en-US" dirty="0"/>
          </a:p>
        </p:txBody>
      </p:sp>
      <p:pic>
        <p:nvPicPr>
          <p:cNvPr id="8" name="Picture 7"/>
          <p:cNvPicPr>
            <a:picLocks noChangeAspect="1"/>
          </p:cNvPicPr>
          <p:nvPr/>
        </p:nvPicPr>
        <p:blipFill>
          <a:blip r:embed="rId2"/>
          <a:stretch>
            <a:fillRect/>
          </a:stretch>
        </p:blipFill>
        <p:spPr>
          <a:xfrm>
            <a:off x="2409825" y="1423136"/>
            <a:ext cx="8058150" cy="4149850"/>
          </a:xfrm>
          <a:prstGeom prst="rect">
            <a:avLst/>
          </a:prstGeom>
        </p:spPr>
      </p:pic>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Pattern of External Exam Question Paper</a:t>
            </a:r>
            <a:endParaRPr lang="en-US" sz="2800" dirty="0"/>
          </a:p>
        </p:txBody>
      </p:sp>
    </p:spTree>
    <p:extLst>
      <p:ext uri="{BB962C8B-B14F-4D97-AF65-F5344CB8AC3E}">
        <p14:creationId xmlns:p14="http://schemas.microsoft.com/office/powerpoint/2010/main" val="1103678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Faculty Introduction</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7E4F65FE-4894-4C80-9820-DAA000BE5BAF}"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2</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graphicFrame>
        <p:nvGraphicFramePr>
          <p:cNvPr id="18" name="Table 17">
            <a:extLst>
              <a:ext uri="{FF2B5EF4-FFF2-40B4-BE49-F238E27FC236}">
                <a16:creationId xmlns:a16="http://schemas.microsoft.com/office/drawing/2014/main" id="{55140C81-AEE7-2420-4038-EF55691C1D41}"/>
              </a:ext>
            </a:extLst>
          </p:cNvPr>
          <p:cNvGraphicFramePr>
            <a:graphicFrameLocks noGrp="1"/>
          </p:cNvGraphicFramePr>
          <p:nvPr>
            <p:extLst>
              <p:ext uri="{D42A27DB-BD31-4B8C-83A1-F6EECF244321}">
                <p14:modId xmlns:p14="http://schemas.microsoft.com/office/powerpoint/2010/main" val="3590476764"/>
              </p:ext>
            </p:extLst>
          </p:nvPr>
        </p:nvGraphicFramePr>
        <p:xfrm>
          <a:off x="1900237" y="1947862"/>
          <a:ext cx="8391525" cy="2962275"/>
        </p:xfrm>
        <a:graphic>
          <a:graphicData uri="http://schemas.openxmlformats.org/drawingml/2006/table">
            <a:tbl>
              <a:tblPr bandRow="1">
                <a:tableStyleId>{5C22544A-7EE6-4342-B048-85BDC9FD1C3A}</a:tableStyleId>
              </a:tblPr>
              <a:tblGrid>
                <a:gridCol w="1809750">
                  <a:extLst>
                    <a:ext uri="{9D8B030D-6E8A-4147-A177-3AD203B41FA5}">
                      <a16:colId xmlns:a16="http://schemas.microsoft.com/office/drawing/2014/main" val="2106345043"/>
                    </a:ext>
                  </a:extLst>
                </a:gridCol>
                <a:gridCol w="6581775">
                  <a:extLst>
                    <a:ext uri="{9D8B030D-6E8A-4147-A177-3AD203B41FA5}">
                      <a16:colId xmlns:a16="http://schemas.microsoft.com/office/drawing/2014/main" val="695535554"/>
                    </a:ext>
                  </a:extLst>
                </a:gridCol>
              </a:tblGrid>
              <a:tr h="400050">
                <a:tc>
                  <a:txBody>
                    <a:bodyPr/>
                    <a:lstStyle/>
                    <a:p>
                      <a:pPr algn="l" fontAlgn="base"/>
                      <a:r>
                        <a:rPr lang="en-US" sz="2000" b="1" i="0">
                          <a:solidFill>
                            <a:srgbClr val="000000"/>
                          </a:solidFill>
                          <a:effectLst/>
                          <a:latin typeface="Calibri" panose="020F0502020204030204" pitchFamily="34" charset="0"/>
                        </a:rPr>
                        <a:t>Name</a:t>
                      </a:r>
                      <a:endParaRPr lang="en-US" b="1"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14288" cap="flat" cmpd="sng" algn="ctr">
                      <a:solidFill>
                        <a:srgbClr val="70AD47"/>
                      </a:solidFill>
                      <a:prstDash val="solid"/>
                      <a:round/>
                      <a:headEnd type="none" w="med" len="med"/>
                      <a:tailEnd type="none" w="med" len="med"/>
                    </a:lnB>
                    <a:noFill/>
                  </a:tcPr>
                </a:tc>
                <a:tc>
                  <a:txBody>
                    <a:bodyPr/>
                    <a:lstStyle/>
                    <a:p>
                      <a:pPr algn="l" fontAlgn="base"/>
                      <a:r>
                        <a:rPr lang="en-US" sz="2000" b="1" i="0" dirty="0">
                          <a:solidFill>
                            <a:srgbClr val="000000"/>
                          </a:solidFill>
                          <a:effectLst/>
                          <a:latin typeface="Calibri" panose="020F0502020204030204" pitchFamily="34" charset="0"/>
                        </a:rPr>
                        <a:t>D</a:t>
                      </a:r>
                      <a:r>
                        <a:rPr lang="en-IN" sz="2000" b="1" i="0" dirty="0">
                          <a:solidFill>
                            <a:srgbClr val="000000"/>
                          </a:solidFill>
                          <a:effectLst/>
                          <a:latin typeface="Calibri" panose="020F0502020204030204" pitchFamily="34" charset="0"/>
                        </a:rPr>
                        <a:t>r. Kumod Kumar Gupta</a:t>
                      </a:r>
                      <a:endParaRPr lang="en-IN" b="1" i="0" dirty="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14288"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3259347396"/>
                  </a:ext>
                </a:extLst>
              </a:tr>
              <a:tr h="400050">
                <a:tc>
                  <a:txBody>
                    <a:bodyPr/>
                    <a:lstStyle/>
                    <a:p>
                      <a:pPr algn="l" fontAlgn="base"/>
                      <a:r>
                        <a:rPr lang="en-US" sz="2000" b="0" i="0">
                          <a:solidFill>
                            <a:srgbClr val="000000"/>
                          </a:solidFill>
                          <a:effectLst/>
                          <a:latin typeface="Calibri" panose="020F0502020204030204" pitchFamily="34" charset="0"/>
                        </a:rPr>
                        <a:t>Qualification</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14288"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tc>
                  <a:txBody>
                    <a:bodyPr/>
                    <a:lstStyle/>
                    <a:p>
                      <a:pPr algn="l" fontAlgn="base"/>
                      <a:r>
                        <a:rPr lang="en-US" sz="2000" b="0" i="0" dirty="0">
                          <a:solidFill>
                            <a:srgbClr val="000000"/>
                          </a:solidFill>
                          <a:effectLst/>
                          <a:latin typeface="Calibri" panose="020F0502020204030204" pitchFamily="34" charset="0"/>
                        </a:rPr>
                        <a:t>PhD (Artificial Intelligence)</a:t>
                      </a:r>
                      <a:endParaRPr lang="en-US" b="0" i="0" dirty="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14288"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1419813011"/>
                  </a:ext>
                </a:extLst>
              </a:tr>
              <a:tr h="400050">
                <a:tc>
                  <a:txBody>
                    <a:bodyPr/>
                    <a:lstStyle/>
                    <a:p>
                      <a:pPr algn="l" fontAlgn="base"/>
                      <a:r>
                        <a:rPr lang="en-US" sz="2000" b="0" i="0">
                          <a:solidFill>
                            <a:srgbClr val="000000"/>
                          </a:solidFill>
                          <a:effectLst/>
                          <a:latin typeface="Calibri" panose="020F0502020204030204" pitchFamily="34" charset="0"/>
                        </a:rPr>
                        <a:t>Designation</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tc>
                  <a:txBody>
                    <a:bodyPr/>
                    <a:lstStyle/>
                    <a:p>
                      <a:pPr algn="l" fontAlgn="base"/>
                      <a:r>
                        <a:rPr lang="en-US" sz="2000" b="0" i="0">
                          <a:solidFill>
                            <a:srgbClr val="000000"/>
                          </a:solidFill>
                          <a:effectLst/>
                          <a:latin typeface="Calibri" panose="020F0502020204030204" pitchFamily="34" charset="0"/>
                        </a:rPr>
                        <a:t>Assistant Professor</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3160535922"/>
                  </a:ext>
                </a:extLst>
              </a:tr>
              <a:tr h="400050">
                <a:tc>
                  <a:txBody>
                    <a:bodyPr/>
                    <a:lstStyle/>
                    <a:p>
                      <a:pPr algn="l" fontAlgn="base"/>
                      <a:r>
                        <a:rPr lang="en-US" sz="2000" b="0" i="0">
                          <a:solidFill>
                            <a:srgbClr val="000000"/>
                          </a:solidFill>
                          <a:effectLst/>
                          <a:latin typeface="Calibri" panose="020F0502020204030204" pitchFamily="34" charset="0"/>
                        </a:rPr>
                        <a:t>Department</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tc>
                  <a:txBody>
                    <a:bodyPr/>
                    <a:lstStyle/>
                    <a:p>
                      <a:pPr algn="l" fontAlgn="base"/>
                      <a:r>
                        <a:rPr lang="en-IN" sz="2000" b="0" i="0" dirty="0">
                          <a:solidFill>
                            <a:srgbClr val="000000"/>
                          </a:solidFill>
                          <a:effectLst/>
                          <a:latin typeface="Calibri" panose="020F0502020204030204" pitchFamily="34" charset="0"/>
                        </a:rPr>
                        <a:t>AI</a:t>
                      </a:r>
                      <a:endParaRPr lang="en-IN" b="0" i="0" dirty="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2461800535"/>
                  </a:ext>
                </a:extLst>
              </a:tr>
              <a:tr h="400050">
                <a:tc>
                  <a:txBody>
                    <a:bodyPr/>
                    <a:lstStyle/>
                    <a:p>
                      <a:pPr algn="l" fontAlgn="base"/>
                      <a:r>
                        <a:rPr lang="en-US" sz="2000" b="0" i="0">
                          <a:solidFill>
                            <a:srgbClr val="000000"/>
                          </a:solidFill>
                          <a:effectLst/>
                          <a:latin typeface="Calibri" panose="020F0502020204030204" pitchFamily="34" charset="0"/>
                        </a:rPr>
                        <a:t>NIET Experience</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tc>
                  <a:txBody>
                    <a:bodyPr/>
                    <a:lstStyle/>
                    <a:p>
                      <a:pPr algn="l" fontAlgn="base"/>
                      <a:r>
                        <a:rPr lang="en-US" sz="2000" b="0" i="0">
                          <a:solidFill>
                            <a:srgbClr val="000000"/>
                          </a:solidFill>
                          <a:effectLst/>
                          <a:latin typeface="Calibri" panose="020F0502020204030204" pitchFamily="34" charset="0"/>
                        </a:rPr>
                        <a:t>2 Years</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30745346"/>
                  </a:ext>
                </a:extLst>
              </a:tr>
              <a:tr h="962025">
                <a:tc>
                  <a:txBody>
                    <a:bodyPr/>
                    <a:lstStyle/>
                    <a:p>
                      <a:pPr algn="l" fontAlgn="base"/>
                      <a:r>
                        <a:rPr lang="en-US" sz="2000" b="0" i="0">
                          <a:solidFill>
                            <a:srgbClr val="000000"/>
                          </a:solidFill>
                          <a:effectLst/>
                          <a:latin typeface="Calibri" panose="020F0502020204030204" pitchFamily="34" charset="0"/>
                        </a:rPr>
                        <a:t>Subject Taught</a:t>
                      </a:r>
                      <a:endParaRPr lang="en-US" b="0" i="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tc>
                  <a:txBody>
                    <a:bodyPr/>
                    <a:lstStyle/>
                    <a:p>
                      <a:pPr algn="just" fontAlgn="base"/>
                      <a:r>
                        <a:rPr lang="en-US" sz="2000" b="0" i="0" dirty="0">
                          <a:solidFill>
                            <a:srgbClr val="000000"/>
                          </a:solidFill>
                          <a:effectLst/>
                          <a:latin typeface="Calibri" panose="020F0502020204030204" pitchFamily="34" charset="0"/>
                        </a:rPr>
                        <a:t>Data Analytics, Introduction to Artificial Intelligence, Machine Learning, and Deep Learning</a:t>
                      </a:r>
                      <a:endParaRPr lang="en-US" b="0" i="0" dirty="0">
                        <a:solidFill>
                          <a:srgbClr val="000000"/>
                        </a:solidFill>
                        <a:effectLst/>
                      </a:endParaRPr>
                    </a:p>
                  </a:txBody>
                  <a:tcPr marL="68580" marR="68580" marT="34290" marB="34290">
                    <a:lnL w="9525" cap="flat" cmpd="sng" algn="ctr">
                      <a:solidFill>
                        <a:srgbClr val="70AD47"/>
                      </a:solidFill>
                      <a:prstDash val="solid"/>
                      <a:round/>
                      <a:headEnd type="none" w="med" len="med"/>
                      <a:tailEnd type="none" w="med" len="med"/>
                    </a:lnL>
                    <a:lnR w="9525" cap="flat" cmpd="sng" algn="ctr">
                      <a:solidFill>
                        <a:srgbClr val="70AD47"/>
                      </a:solidFill>
                      <a:prstDash val="solid"/>
                      <a:round/>
                      <a:headEnd type="none" w="med" len="med"/>
                      <a:tailEnd type="none" w="med" len="med"/>
                    </a:lnR>
                    <a:lnT w="9525" cap="flat" cmpd="sng" algn="ctr">
                      <a:solidFill>
                        <a:srgbClr val="70AD47"/>
                      </a:solidFill>
                      <a:prstDash val="solid"/>
                      <a:round/>
                      <a:headEnd type="none" w="med" len="med"/>
                      <a:tailEnd type="none" w="med" len="med"/>
                    </a:lnT>
                    <a:lnB w="9525" cap="flat" cmpd="sng" algn="ctr">
                      <a:solidFill>
                        <a:srgbClr val="70AD47"/>
                      </a:solidFill>
                      <a:prstDash val="solid"/>
                      <a:round/>
                      <a:headEnd type="none" w="med" len="med"/>
                      <a:tailEnd type="none" w="med" len="med"/>
                    </a:lnB>
                    <a:noFill/>
                  </a:tcPr>
                </a:tc>
                <a:extLst>
                  <a:ext uri="{0D108BD9-81ED-4DB2-BD59-A6C34878D82A}">
                    <a16:rowId xmlns:a16="http://schemas.microsoft.com/office/drawing/2014/main" val="802733754"/>
                  </a:ext>
                </a:extLst>
              </a:tr>
            </a:tbl>
          </a:graphicData>
        </a:graphic>
      </p:graphicFrame>
    </p:spTree>
    <p:extLst>
      <p:ext uri="{BB962C8B-B14F-4D97-AF65-F5344CB8AC3E}">
        <p14:creationId xmlns:p14="http://schemas.microsoft.com/office/powerpoint/2010/main" val="1296927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FDB29EF-DE92-4200-85BF-76876B55DA53}"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20</a:t>
            </a:fld>
            <a:endParaRPr lang="en-US" dirty="0"/>
          </a:p>
        </p:txBody>
      </p:sp>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Pattern of External Exam Question Paper</a:t>
            </a:r>
            <a:endParaRPr lang="en-US" sz="2800" dirty="0"/>
          </a:p>
        </p:txBody>
      </p:sp>
      <p:pic>
        <p:nvPicPr>
          <p:cNvPr id="2" name="Picture 1" descr="A close-up of a question&#10;&#10;Description automatically generated">
            <a:extLst>
              <a:ext uri="{FF2B5EF4-FFF2-40B4-BE49-F238E27FC236}">
                <a16:creationId xmlns:a16="http://schemas.microsoft.com/office/drawing/2014/main" id="{32373EC9-9A42-5FE0-5F21-D24EBC78FB40}"/>
              </a:ext>
            </a:extLst>
          </p:cNvPr>
          <p:cNvPicPr>
            <a:picLocks noChangeAspect="1"/>
          </p:cNvPicPr>
          <p:nvPr/>
        </p:nvPicPr>
        <p:blipFill>
          <a:blip r:embed="rId3"/>
          <a:stretch>
            <a:fillRect/>
          </a:stretch>
        </p:blipFill>
        <p:spPr>
          <a:xfrm>
            <a:off x="1952625" y="1376363"/>
            <a:ext cx="8286750" cy="4105275"/>
          </a:xfrm>
          <a:prstGeom prst="rect">
            <a:avLst/>
          </a:prstGeom>
        </p:spPr>
      </p:pic>
    </p:spTree>
    <p:extLst>
      <p:ext uri="{BB962C8B-B14F-4D97-AF65-F5344CB8AC3E}">
        <p14:creationId xmlns:p14="http://schemas.microsoft.com/office/powerpoint/2010/main" val="1450994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150878F-DD88-4F40-AD70-CCA30F45B781}"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21</a:t>
            </a:fld>
            <a:endParaRPr lang="en-US" dirty="0"/>
          </a:p>
        </p:txBody>
      </p:sp>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Pattern of External Exam Question Paper</a:t>
            </a:r>
            <a:endParaRPr lang="en-US" sz="2800" dirty="0"/>
          </a:p>
        </p:txBody>
      </p:sp>
      <p:pic>
        <p:nvPicPr>
          <p:cNvPr id="3" name="Picture 2" descr="A screenshot of a questionnaire&#10;&#10;Description automatically generated">
            <a:extLst>
              <a:ext uri="{FF2B5EF4-FFF2-40B4-BE49-F238E27FC236}">
                <a16:creationId xmlns:a16="http://schemas.microsoft.com/office/drawing/2014/main" id="{9173AD01-3F4C-45AE-C6EC-186BD90DF81E}"/>
              </a:ext>
            </a:extLst>
          </p:cNvPr>
          <p:cNvPicPr>
            <a:picLocks noChangeAspect="1"/>
          </p:cNvPicPr>
          <p:nvPr/>
        </p:nvPicPr>
        <p:blipFill>
          <a:blip r:embed="rId3"/>
          <a:stretch>
            <a:fillRect/>
          </a:stretch>
        </p:blipFill>
        <p:spPr>
          <a:xfrm>
            <a:off x="1838325" y="1419225"/>
            <a:ext cx="8515350" cy="4019550"/>
          </a:xfrm>
          <a:prstGeom prst="rect">
            <a:avLst/>
          </a:prstGeom>
        </p:spPr>
      </p:pic>
    </p:spTree>
    <p:extLst>
      <p:ext uri="{BB962C8B-B14F-4D97-AF65-F5344CB8AC3E}">
        <p14:creationId xmlns:p14="http://schemas.microsoft.com/office/powerpoint/2010/main" val="3338699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F2F057E-C6B0-47C7-B17C-1FABE0F30517}"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22</a:t>
            </a:fld>
            <a:endParaRPr lang="en-US" dirty="0"/>
          </a:p>
        </p:txBody>
      </p:sp>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Pattern of External Exam Question Paper</a:t>
            </a:r>
            <a:endParaRPr lang="en-US" sz="2800" dirty="0"/>
          </a:p>
        </p:txBody>
      </p:sp>
      <p:pic>
        <p:nvPicPr>
          <p:cNvPr id="2" name="Picture 1">
            <a:extLst>
              <a:ext uri="{FF2B5EF4-FFF2-40B4-BE49-F238E27FC236}">
                <a16:creationId xmlns:a16="http://schemas.microsoft.com/office/drawing/2014/main" id="{B00BB3D2-ED82-AA30-7628-DEED252A9F69}"/>
              </a:ext>
            </a:extLst>
          </p:cNvPr>
          <p:cNvPicPr>
            <a:picLocks noChangeAspect="1"/>
          </p:cNvPicPr>
          <p:nvPr/>
        </p:nvPicPr>
        <p:blipFill>
          <a:blip r:embed="rId3"/>
          <a:stretch>
            <a:fillRect/>
          </a:stretch>
        </p:blipFill>
        <p:spPr>
          <a:xfrm>
            <a:off x="1895475" y="1376363"/>
            <a:ext cx="8401050" cy="4105275"/>
          </a:xfrm>
          <a:prstGeom prst="rect">
            <a:avLst/>
          </a:prstGeom>
        </p:spPr>
      </p:pic>
    </p:spTree>
    <p:extLst>
      <p:ext uri="{BB962C8B-B14F-4D97-AF65-F5344CB8AC3E}">
        <p14:creationId xmlns:p14="http://schemas.microsoft.com/office/powerpoint/2010/main" val="4344310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AC41982-CF6F-497F-B24D-6969EA714B0B}" type="datetime1">
              <a:rPr lang="en-US" smtClean="0"/>
              <a:t>12/30/2024</a:t>
            </a:fld>
            <a:endParaRPr lang="en-US" dirty="0"/>
          </a:p>
        </p:txBody>
      </p:sp>
      <p:sp>
        <p:nvSpPr>
          <p:cNvPr id="5" name="Footer Placeholder 4"/>
          <p:cNvSpPr>
            <a:spLocks noGrp="1"/>
          </p:cNvSpPr>
          <p:nvPr>
            <p:ph type="ftr" sz="quarter" idx="11"/>
          </p:nvPr>
        </p:nvSpPr>
        <p:spPr>
          <a:xfrm>
            <a:off x="4552950" y="5969573"/>
            <a:ext cx="3771900" cy="57576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23</a:t>
            </a:fld>
            <a:endParaRPr lang="en-US" dirty="0"/>
          </a:p>
        </p:txBody>
      </p:sp>
      <p:sp>
        <p:nvSpPr>
          <p:cNvPr id="9" name="Content Placeholder 2"/>
          <p:cNvSpPr>
            <a:spLocks noGrp="1"/>
          </p:cNvSpPr>
          <p:nvPr>
            <p:ph idx="1"/>
          </p:nvPr>
        </p:nvSpPr>
        <p:spPr>
          <a:xfrm>
            <a:off x="2209800" y="1657351"/>
            <a:ext cx="8286750" cy="3394472"/>
          </a:xfrm>
        </p:spPr>
        <p:txBody>
          <a:bodyPr>
            <a:normAutofit/>
          </a:bodyPr>
          <a:lstStyle/>
          <a:p>
            <a:pPr marL="0" indent="0" algn="just">
              <a:buNone/>
            </a:pPr>
            <a:endParaRPr lang="en-US" sz="2100" dirty="0"/>
          </a:p>
          <a:p>
            <a:pPr>
              <a:buNone/>
            </a:pPr>
            <a:endParaRPr lang="en-US" dirty="0"/>
          </a:p>
        </p:txBody>
      </p:sp>
      <p:sp>
        <p:nvSpPr>
          <p:cNvPr id="8" name="Content Placeholder 2"/>
          <p:cNvSpPr txBox="1"/>
          <p:nvPr/>
        </p:nvSpPr>
        <p:spPr>
          <a:xfrm>
            <a:off x="1703614" y="1654085"/>
            <a:ext cx="8907236" cy="3832316"/>
          </a:xfrm>
          <a:prstGeom prst="rect">
            <a:avLst/>
          </a:prstGeom>
          <a:solidFill>
            <a:schemeClr val="accent5">
              <a:lumMod val="60000"/>
              <a:lumOff val="40000"/>
            </a:schemeClr>
          </a:solidFill>
          <a:ln w="19050">
            <a:solidFill>
              <a:schemeClr val="tx1"/>
            </a:solidFill>
          </a:ln>
        </p:spPr>
        <p:txBody>
          <a:bodyPr vert="horz" lIns="68580" tIns="34290" rIns="68580" bIns="34290" rtlCol="0" anchor="t">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buNone/>
            </a:pPr>
            <a:r>
              <a:rPr lang="en-US" sz="1800" dirty="0">
                <a:solidFill>
                  <a:srgbClr val="000000"/>
                </a:solidFill>
                <a:latin typeface="Calibri"/>
                <a:ea typeface="Liberation Serif"/>
                <a:cs typeface="Calibri"/>
              </a:rPr>
              <a:t>Data analytics (DA) is </a:t>
            </a:r>
            <a:r>
              <a:rPr lang="en-US" sz="1800" b="1" dirty="0">
                <a:solidFill>
                  <a:srgbClr val="000000"/>
                </a:solidFill>
                <a:latin typeface="Calibri"/>
                <a:ea typeface="Liberation Serif"/>
                <a:cs typeface="Calibri"/>
              </a:rPr>
              <a:t>the area of examining data sets in order to find trends and draw conclusions about the information they contain</a:t>
            </a:r>
            <a:r>
              <a:rPr lang="en-US" sz="1800" dirty="0">
                <a:solidFill>
                  <a:srgbClr val="000000"/>
                </a:solidFill>
                <a:latin typeface="Calibri"/>
                <a:ea typeface="Liberation Serif"/>
                <a:cs typeface="Calibri"/>
              </a:rPr>
              <a:t>. Increasingly, data analytics is done with the aid of specialized systems and software.</a:t>
            </a:r>
            <a:endParaRPr lang="en-US"/>
          </a:p>
          <a:p>
            <a:pPr algn="ctr">
              <a:buNone/>
            </a:pPr>
            <a:endParaRPr lang="en-US" sz="1800" dirty="0">
              <a:solidFill>
                <a:srgbClr val="000000"/>
              </a:solidFill>
              <a:latin typeface="Calibri"/>
              <a:ea typeface="Liberation Serif"/>
              <a:cs typeface="Calibri"/>
            </a:endParaRPr>
          </a:p>
          <a:p>
            <a:pPr marL="372110" indent="-372110" algn="just">
              <a:lnSpc>
                <a:spcPct val="150000"/>
              </a:lnSpc>
              <a:buNone/>
            </a:pPr>
            <a:r>
              <a:rPr lang="en-US" sz="2200" b="1" dirty="0">
                <a:solidFill>
                  <a:srgbClr val="000000"/>
                </a:solidFill>
                <a:latin typeface="Calibri"/>
                <a:ea typeface="Liberation Serif"/>
                <a:cs typeface="Calibri"/>
              </a:rPr>
              <a:t>YouTube/other  Video Links</a:t>
            </a:r>
            <a:endParaRPr lang="en-US" sz="2200" dirty="0">
              <a:solidFill>
                <a:srgbClr val="000000"/>
              </a:solidFill>
              <a:latin typeface="Calibri"/>
              <a:ea typeface="Liberation Serif"/>
              <a:cs typeface="Calibri"/>
            </a:endParaRPr>
          </a:p>
          <a:p>
            <a:pPr marL="0" indent="0">
              <a:spcBef>
                <a:spcPts val="0"/>
              </a:spcBef>
              <a:buNone/>
            </a:pPr>
            <a:r>
              <a:rPr lang="en-US" sz="2200" dirty="0">
                <a:solidFill>
                  <a:srgbClr val="0000FF"/>
                </a:solidFill>
                <a:latin typeface="Calibri"/>
                <a:ea typeface="Liberation Serif"/>
                <a:cs typeface="Calibri"/>
                <a:hlinkClick r:id="rId2">
                  <a:extLst>
                    <a:ext uri="{A12FA001-AC4F-418D-AE19-62706E023703}">
                      <ahyp:hlinkClr xmlns:ahyp="http://schemas.microsoft.com/office/drawing/2018/hyperlinkcolor" val="tx"/>
                    </a:ext>
                  </a:extLst>
                </a:hlinkClick>
              </a:rPr>
              <a:t>https://www.youtube.com/watch?v=KxryzSO1Fjs</a:t>
            </a:r>
            <a:endParaRPr lang="en-US" sz="2200">
              <a:solidFill>
                <a:srgbClr val="000000"/>
              </a:solidFill>
              <a:latin typeface="Calibri"/>
              <a:ea typeface="Liberation Serif"/>
              <a:cs typeface="Calibri"/>
            </a:endParaRPr>
          </a:p>
          <a:p>
            <a:pPr algn="ctr">
              <a:buNone/>
            </a:pPr>
            <a:endParaRPr lang="en-US" sz="1800" dirty="0">
              <a:solidFill>
                <a:srgbClr val="000000"/>
              </a:solidFill>
              <a:latin typeface="Calibri"/>
              <a:ea typeface="Liberation Serif"/>
              <a:cs typeface="Calibri"/>
            </a:endParaRPr>
          </a:p>
          <a:p>
            <a:pPr marL="0" indent="0">
              <a:lnSpc>
                <a:spcPct val="200000"/>
              </a:lnSpc>
              <a:buNone/>
            </a:pPr>
            <a:endParaRPr lang="en-US" sz="2100" u="sng" dirty="0">
              <a:solidFill>
                <a:srgbClr val="000000"/>
              </a:solidFill>
              <a:latin typeface="Calibri"/>
              <a:cs typeface="Calibri"/>
            </a:endParaRPr>
          </a:p>
          <a:p>
            <a:pPr marL="0" indent="0">
              <a:lnSpc>
                <a:spcPct val="200000"/>
              </a:lnSpc>
              <a:buNone/>
            </a:pPr>
            <a:endParaRPr lang="en-US" sz="2100" u="sng" dirty="0">
              <a:solidFill>
                <a:srgbClr val="4F80BC"/>
              </a:solidFill>
              <a:latin typeface="Liberation Serif"/>
              <a:cs typeface="Calibri"/>
            </a:endParaRPr>
          </a:p>
          <a:p>
            <a:pPr marL="0" indent="0">
              <a:lnSpc>
                <a:spcPct val="200000"/>
              </a:lnSpc>
              <a:buNone/>
            </a:pPr>
            <a:endParaRPr lang="en-US" sz="2100" u="sng" dirty="0">
              <a:cs typeface="Calibri"/>
            </a:endParaRPr>
          </a:p>
        </p:txBody>
      </p:sp>
      <p:pic>
        <p:nvPicPr>
          <p:cNvPr id="10" name="Picture 9" descr="A black and red logo&#10;&#10;Description automatically generated">
            <a:extLst>
              <a:ext uri="{FF2B5EF4-FFF2-40B4-BE49-F238E27FC236}">
                <a16:creationId xmlns:a16="http://schemas.microsoft.com/office/drawing/2014/main" id="{04FD6CF7-5E8E-8D96-C47E-5449FCAAE38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2" name="Title 1">
            <a:extLst>
              <a:ext uri="{FF2B5EF4-FFF2-40B4-BE49-F238E27FC236}">
                <a16:creationId xmlns:a16="http://schemas.microsoft.com/office/drawing/2014/main" id="{F4DB231C-3339-D109-D1C3-13E8594DAFDF}"/>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Brief Introduction about the Subject and Videos</a:t>
            </a:r>
            <a:endParaRPr lang="en-US" sz="2800" dirty="0"/>
          </a:p>
        </p:txBody>
      </p:sp>
    </p:spTree>
    <p:extLst>
      <p:ext uri="{BB962C8B-B14F-4D97-AF65-F5344CB8AC3E}">
        <p14:creationId xmlns:p14="http://schemas.microsoft.com/office/powerpoint/2010/main" val="1796883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DA672D5-888E-4D00-8007-F18C7FAD5BCD}"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24</a:t>
            </a:fld>
            <a:endParaRPr lang="en-US" dirty="0"/>
          </a:p>
        </p:txBody>
      </p:sp>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Unit Content</a:t>
            </a:r>
            <a:endParaRPr lang="en-US" sz="2800" dirty="0"/>
          </a:p>
        </p:txBody>
      </p:sp>
      <p:sp>
        <p:nvSpPr>
          <p:cNvPr id="3" name="Content Placeholder 4">
            <a:extLst>
              <a:ext uri="{FF2B5EF4-FFF2-40B4-BE49-F238E27FC236}">
                <a16:creationId xmlns:a16="http://schemas.microsoft.com/office/drawing/2014/main" id="{7E58C361-552D-3F75-F118-2D684A60CA28}"/>
              </a:ext>
            </a:extLst>
          </p:cNvPr>
          <p:cNvSpPr>
            <a:spLocks noGrp="1"/>
          </p:cNvSpPr>
          <p:nvPr/>
        </p:nvSpPr>
        <p:spPr>
          <a:xfrm>
            <a:off x="1619219" y="1222056"/>
            <a:ext cx="9967823" cy="512363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IN" dirty="0"/>
              <a:t>Types of Data: structured, semi-structured, unstructured data,</a:t>
            </a:r>
          </a:p>
          <a:p>
            <a:pPr>
              <a:defRPr/>
            </a:pPr>
            <a:r>
              <a:rPr lang="en-IN" dirty="0"/>
              <a:t>Numeric, Categorical, Graphical, High Dimensional Data,</a:t>
            </a:r>
          </a:p>
          <a:p>
            <a:pPr>
              <a:defRPr/>
            </a:pPr>
            <a:r>
              <a:rPr lang="en-IN" dirty="0"/>
              <a:t>Transactional Data, Spatial Data, </a:t>
            </a:r>
          </a:p>
          <a:p>
            <a:pPr>
              <a:defRPr/>
            </a:pPr>
            <a:r>
              <a:rPr lang="en-IN" dirty="0"/>
              <a:t>Social Network Data, </a:t>
            </a:r>
          </a:p>
          <a:p>
            <a:pPr>
              <a:defRPr/>
            </a:pPr>
            <a:r>
              <a:rPr lang="en-IN" dirty="0"/>
              <a:t>standard datasets, </a:t>
            </a:r>
          </a:p>
          <a:p>
            <a:pPr>
              <a:defRPr/>
            </a:pPr>
            <a:r>
              <a:rPr lang="en-IN" dirty="0"/>
              <a:t>Data Classification, </a:t>
            </a:r>
          </a:p>
          <a:p>
            <a:pPr>
              <a:defRPr/>
            </a:pPr>
            <a:r>
              <a:rPr lang="en-IN" dirty="0"/>
              <a:t>Sources of Data, Data manipulation in various formats, </a:t>
            </a:r>
          </a:p>
          <a:p>
            <a:pPr>
              <a:defRPr/>
            </a:pPr>
            <a:r>
              <a:rPr lang="en-IN" dirty="0"/>
              <a:t>for example, CSV file, pdf file, XML file, HTML file, text file, JSON, image files etc. import and export data in R/Python. </a:t>
            </a:r>
            <a:endParaRPr lang="en-US" dirty="0">
              <a:latin typeface="Times New Roman"/>
              <a:cs typeface="Calibri"/>
            </a:endParaRPr>
          </a:p>
          <a:p>
            <a:pPr>
              <a:buNone/>
              <a:defRPr/>
            </a:pPr>
            <a:endParaRPr lang="en-US" altLang="en-US" sz="2400" dirty="0">
              <a:latin typeface="Times New Roman" panose="02020603050405020304" pitchFamily="18" charset="0"/>
              <a:cs typeface="Times New Roman" panose="02020603050405020304" pitchFamily="18" charset="0"/>
            </a:endParaRPr>
          </a:p>
          <a:p>
            <a:pPr>
              <a:buNone/>
              <a:defRPr/>
            </a:pPr>
            <a:endParaRPr lang="en-US" altLang="en-US" sz="2400" dirty="0">
              <a:latin typeface="Calibri"/>
              <a:cs typeface="Calibri"/>
            </a:endParaRPr>
          </a:p>
          <a:p>
            <a:pPr marL="0" indent="0" algn="just" eaLnBrk="1" hangingPunct="1">
              <a:buFont typeface="Arial" panose="020B0604020202020204" pitchFamily="34" charset="0"/>
              <a:buNone/>
              <a:defRPr/>
            </a:pPr>
            <a:endParaRPr lang="en-US" sz="4267" dirty="0">
              <a:latin typeface="Calibri"/>
              <a:cs typeface="Calibri"/>
            </a:endParaRPr>
          </a:p>
        </p:txBody>
      </p:sp>
    </p:spTree>
    <p:extLst>
      <p:ext uri="{BB962C8B-B14F-4D97-AF65-F5344CB8AC3E}">
        <p14:creationId xmlns:p14="http://schemas.microsoft.com/office/powerpoint/2010/main" val="3613627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D1FE489-B33D-4130-B9E8-806C5A9DCDDD}" type="datetime1">
              <a:rPr lang="en-US" smtClean="0"/>
              <a:t>12/30/2024</a:t>
            </a:fld>
            <a:endParaRPr lang="en-US" dirty="0"/>
          </a:p>
        </p:txBody>
      </p:sp>
      <p:sp>
        <p:nvSpPr>
          <p:cNvPr id="5" name="Footer Placeholder 4"/>
          <p:cNvSpPr>
            <a:spLocks noGrp="1"/>
          </p:cNvSpPr>
          <p:nvPr>
            <p:ph type="ftr" sz="quarter" idx="11"/>
          </p:nvPr>
        </p:nvSpPr>
        <p:spPr>
          <a:xfrm>
            <a:off x="4552950" y="6347447"/>
            <a:ext cx="4057650" cy="374028"/>
          </a:xfrm>
        </p:spPr>
        <p:txBody>
          <a:bodyPr/>
          <a:lstStyle/>
          <a:p>
            <a:r>
              <a:rPr lang="en-US"/>
              <a:t>Dr. Kumod Kumar Gupta     Data Analytics ACSAI0512               Unit Number 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25</a:t>
            </a:fld>
            <a:endParaRPr lang="en-US" dirty="0"/>
          </a:p>
        </p:txBody>
      </p:sp>
      <p:pic>
        <p:nvPicPr>
          <p:cNvPr id="9" name="Picture 8" descr="A black and red logo&#10;&#10;Description automatically generated">
            <a:extLst>
              <a:ext uri="{FF2B5EF4-FFF2-40B4-BE49-F238E27FC236}">
                <a16:creationId xmlns:a16="http://schemas.microsoft.com/office/drawing/2014/main" id="{B28EBF5D-FE59-5F2F-1115-27D8928E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11" name="Title 1">
            <a:extLst>
              <a:ext uri="{FF2B5EF4-FFF2-40B4-BE49-F238E27FC236}">
                <a16:creationId xmlns:a16="http://schemas.microsoft.com/office/drawing/2014/main" id="{EEFAEA48-14B3-E8ED-CF47-2B98BAADF377}"/>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Unit Objectives</a:t>
            </a:r>
            <a:endParaRPr lang="en-US" sz="2800" dirty="0"/>
          </a:p>
        </p:txBody>
      </p:sp>
      <p:sp>
        <p:nvSpPr>
          <p:cNvPr id="3" name="Content Placeholder 4">
            <a:extLst>
              <a:ext uri="{FF2B5EF4-FFF2-40B4-BE49-F238E27FC236}">
                <a16:creationId xmlns:a16="http://schemas.microsoft.com/office/drawing/2014/main" id="{7E58C361-552D-3F75-F118-2D684A60CA28}"/>
              </a:ext>
            </a:extLst>
          </p:cNvPr>
          <p:cNvSpPr>
            <a:spLocks noGrp="1"/>
          </p:cNvSpPr>
          <p:nvPr/>
        </p:nvSpPr>
        <p:spPr>
          <a:xfrm>
            <a:off x="1619219" y="1222056"/>
            <a:ext cx="9967823" cy="512363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defRPr/>
            </a:pPr>
            <a:endParaRPr lang="en-US" dirty="0">
              <a:solidFill>
                <a:schemeClr val="dk1"/>
              </a:solidFill>
              <a:latin typeface="Times New Roman"/>
              <a:cs typeface="Calibri"/>
            </a:endParaRPr>
          </a:p>
          <a:p>
            <a:pPr algn="just">
              <a:lnSpc>
                <a:spcPct val="150000"/>
              </a:lnSpc>
              <a:spcBef>
                <a:spcPct val="20000"/>
              </a:spcBef>
              <a:buFont typeface="Wingdings" panose="020B0604020202020204" pitchFamily="34" charset="0"/>
              <a:buChar char="Ø"/>
              <a:defRPr/>
            </a:pPr>
            <a:r>
              <a:rPr lang="en-US" sz="2400" dirty="0">
                <a:solidFill>
                  <a:schemeClr val="dk1"/>
                </a:solidFill>
                <a:latin typeface="Calibri"/>
                <a:cs typeface="Calibri"/>
              </a:rPr>
              <a:t>To provide an overview of an exciting growing field of data science.</a:t>
            </a:r>
          </a:p>
          <a:p>
            <a:pPr algn="just">
              <a:lnSpc>
                <a:spcPct val="150000"/>
              </a:lnSpc>
              <a:spcBef>
                <a:spcPct val="20000"/>
              </a:spcBef>
              <a:buFont typeface="Wingdings" panose="020B0604020202020204" pitchFamily="34" charset="0"/>
              <a:buChar char="Ø"/>
              <a:defRPr/>
            </a:pPr>
            <a:r>
              <a:rPr lang="en-US" sz="2400" dirty="0">
                <a:solidFill>
                  <a:schemeClr val="dk1"/>
                </a:solidFill>
                <a:latin typeface="Calibri"/>
                <a:cs typeface="Calibri"/>
              </a:rPr>
              <a:t>To inculcate the preliminary knowledge of handling data , discuss various types of data.</a:t>
            </a:r>
          </a:p>
          <a:p>
            <a:pPr algn="just">
              <a:lnSpc>
                <a:spcPct val="150000"/>
              </a:lnSpc>
              <a:spcBef>
                <a:spcPct val="20000"/>
              </a:spcBef>
              <a:buFont typeface="Wingdings" panose="020B0604020202020204" pitchFamily="34" charset="0"/>
              <a:buChar char="Ø"/>
              <a:defRPr/>
            </a:pPr>
            <a:r>
              <a:rPr lang="en-US" sz="2400" dirty="0">
                <a:solidFill>
                  <a:schemeClr val="dk1"/>
                </a:solidFill>
                <a:latin typeface="Calibri"/>
                <a:cs typeface="Calibri"/>
              </a:rPr>
              <a:t>Types if file system used while handling data. </a:t>
            </a:r>
          </a:p>
          <a:p>
            <a:pPr algn="just">
              <a:lnSpc>
                <a:spcPct val="150000"/>
              </a:lnSpc>
              <a:spcBef>
                <a:spcPct val="20000"/>
              </a:spcBef>
              <a:buFont typeface="Wingdings" panose="020B0604020202020204" pitchFamily="34" charset="0"/>
              <a:buChar char="Ø"/>
              <a:defRPr/>
            </a:pPr>
            <a:r>
              <a:rPr lang="en-US" sz="2400" dirty="0">
                <a:solidFill>
                  <a:schemeClr val="dk1"/>
                </a:solidFill>
                <a:latin typeface="Calibri"/>
                <a:cs typeface="Calibri"/>
              </a:rPr>
              <a:t>Data Wrangling and Messy data preprocessing.</a:t>
            </a:r>
          </a:p>
          <a:p>
            <a:pPr>
              <a:buFont typeface="Wingdings" panose="020B0604020202020204" pitchFamily="34" charset="0"/>
              <a:buChar char="Ø"/>
              <a:defRPr/>
            </a:pPr>
            <a:endParaRPr lang="en-US" dirty="0">
              <a:solidFill>
                <a:schemeClr val="dk1"/>
              </a:solidFill>
              <a:latin typeface="Times New Roman"/>
              <a:cs typeface="Calibri"/>
            </a:endParaRPr>
          </a:p>
          <a:p>
            <a:pPr>
              <a:buNone/>
              <a:defRPr/>
            </a:pPr>
            <a:endParaRPr lang="en-US" altLang="en-US" sz="2400" dirty="0">
              <a:latin typeface="Times New Roman" panose="02020603050405020304" pitchFamily="18" charset="0"/>
              <a:cs typeface="Times New Roman" panose="02020603050405020304" pitchFamily="18" charset="0"/>
            </a:endParaRPr>
          </a:p>
          <a:p>
            <a:pPr>
              <a:buNone/>
              <a:defRPr/>
            </a:pPr>
            <a:endParaRPr lang="en-US" altLang="en-US" sz="2400" dirty="0">
              <a:latin typeface="Calibri"/>
              <a:cs typeface="Calibri"/>
            </a:endParaRPr>
          </a:p>
          <a:p>
            <a:pPr marL="0" indent="0" algn="just">
              <a:buNone/>
              <a:defRPr/>
            </a:pPr>
            <a:endParaRPr lang="en-US" sz="4267" dirty="0">
              <a:latin typeface="Calibri"/>
              <a:cs typeface="Calibri"/>
            </a:endParaRPr>
          </a:p>
        </p:txBody>
      </p:sp>
    </p:spTree>
    <p:extLst>
      <p:ext uri="{BB962C8B-B14F-4D97-AF65-F5344CB8AC3E}">
        <p14:creationId xmlns:p14="http://schemas.microsoft.com/office/powerpoint/2010/main" val="19116145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7" name="Google Shape;237;p14"/>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FD3B989-2292-4E8D-8AB5-270C775DD7FA}" type="datetime1">
              <a:rPr lang="en-US" smtClean="0"/>
              <a:t>12/30/2024</a:t>
            </a:fld>
            <a:endParaRPr/>
          </a:p>
        </p:txBody>
      </p:sp>
      <p:sp>
        <p:nvSpPr>
          <p:cNvPr id="238" name="Google Shape;238;p14"/>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26</a:t>
            </a:fld>
            <a:endParaRPr/>
          </a:p>
        </p:txBody>
      </p:sp>
      <p:pic>
        <p:nvPicPr>
          <p:cNvPr id="3" name="Picture 2" descr="A black and red logo&#10;&#10;Description automatically generated">
            <a:extLst>
              <a:ext uri="{FF2B5EF4-FFF2-40B4-BE49-F238E27FC236}">
                <a16:creationId xmlns:a16="http://schemas.microsoft.com/office/drawing/2014/main" id="{F4E72C02-E402-DD19-296F-45F25C2A2C8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176E5175-42AE-5BFD-5520-84EC88160BDE}"/>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Structured, Unstructured and Semi Structured</a:t>
            </a:r>
          </a:p>
        </p:txBody>
      </p:sp>
      <p:sp>
        <p:nvSpPr>
          <p:cNvPr id="6" name="Footer Placeholder 5">
            <a:extLst>
              <a:ext uri="{FF2B5EF4-FFF2-40B4-BE49-F238E27FC236}">
                <a16:creationId xmlns:a16="http://schemas.microsoft.com/office/drawing/2014/main" id="{9A6D4E02-8E2E-91DB-1395-ED6A58083BB3}"/>
              </a:ext>
            </a:extLst>
          </p:cNvPr>
          <p:cNvSpPr>
            <a:spLocks noGrp="1"/>
          </p:cNvSpPr>
          <p:nvPr>
            <p:ph type="ftr" sz="quarter" idx="11"/>
          </p:nvPr>
        </p:nvSpPr>
        <p:spPr/>
        <p:txBody>
          <a:bodyPr/>
          <a:lstStyle/>
          <a:p>
            <a:r>
              <a:rPr lang="en-US"/>
              <a:t>Dr. Kumod Kumar Gupta     Data Analytics ACSAI0512               Unit Number 2</a:t>
            </a:r>
          </a:p>
        </p:txBody>
      </p:sp>
      <p:pic>
        <p:nvPicPr>
          <p:cNvPr id="7" name="Picture 2" descr="Structured vs. Unstructured Data">
            <a:extLst>
              <a:ext uri="{FF2B5EF4-FFF2-40B4-BE49-F238E27FC236}">
                <a16:creationId xmlns:a16="http://schemas.microsoft.com/office/drawing/2014/main" id="{E76FEDC1-1D6F-5539-04C7-F93A44715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944810"/>
            <a:ext cx="11430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31051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7" name="Google Shape;237;p14"/>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9328EA8-EA47-4909-94E1-96355F26DE01}" type="datetime1">
              <a:rPr lang="en-US" smtClean="0"/>
              <a:t>12/30/2024</a:t>
            </a:fld>
            <a:endParaRPr/>
          </a:p>
        </p:txBody>
      </p:sp>
      <p:sp>
        <p:nvSpPr>
          <p:cNvPr id="238" name="Google Shape;238;p14"/>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27</a:t>
            </a:fld>
            <a:endParaRPr/>
          </a:p>
        </p:txBody>
      </p:sp>
      <p:pic>
        <p:nvPicPr>
          <p:cNvPr id="3" name="Picture 2" descr="A black and red logo&#10;&#10;Description automatically generated">
            <a:extLst>
              <a:ext uri="{FF2B5EF4-FFF2-40B4-BE49-F238E27FC236}">
                <a16:creationId xmlns:a16="http://schemas.microsoft.com/office/drawing/2014/main" id="{F4E72C02-E402-DD19-296F-45F25C2A2C8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176E5175-42AE-5BFD-5520-84EC88160BDE}"/>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Structured, Unstructured and Semi Structured</a:t>
            </a:r>
          </a:p>
        </p:txBody>
      </p:sp>
      <p:sp>
        <p:nvSpPr>
          <p:cNvPr id="6" name="Footer Placeholder 5">
            <a:extLst>
              <a:ext uri="{FF2B5EF4-FFF2-40B4-BE49-F238E27FC236}">
                <a16:creationId xmlns:a16="http://schemas.microsoft.com/office/drawing/2014/main" id="{9A6D4E02-8E2E-91DB-1395-ED6A58083BB3}"/>
              </a:ext>
            </a:extLst>
          </p:cNvPr>
          <p:cNvSpPr>
            <a:spLocks noGrp="1"/>
          </p:cNvSpPr>
          <p:nvPr>
            <p:ph type="ftr" sz="quarter" idx="11"/>
          </p:nvPr>
        </p:nvSpPr>
        <p:spPr/>
        <p:txBody>
          <a:bodyPr/>
          <a:lstStyle/>
          <a:p>
            <a:r>
              <a:rPr lang="en-US"/>
              <a:t>Dr. Kumod Kumar Gupta     Data Analytics ACSAI0512               Unit Number 2</a:t>
            </a:r>
          </a:p>
        </p:txBody>
      </p:sp>
      <p:pic>
        <p:nvPicPr>
          <p:cNvPr id="2" name="Picture 1">
            <a:extLst>
              <a:ext uri="{FF2B5EF4-FFF2-40B4-BE49-F238E27FC236}">
                <a16:creationId xmlns:a16="http://schemas.microsoft.com/office/drawing/2014/main" id="{98B51DBA-F2E7-8757-0FD7-BB519F7E880D}"/>
              </a:ext>
            </a:extLst>
          </p:cNvPr>
          <p:cNvPicPr>
            <a:picLocks noChangeAspect="1"/>
          </p:cNvPicPr>
          <p:nvPr/>
        </p:nvPicPr>
        <p:blipFill>
          <a:blip r:embed="rId4"/>
          <a:stretch>
            <a:fillRect/>
          </a:stretch>
        </p:blipFill>
        <p:spPr>
          <a:xfrm>
            <a:off x="304800" y="947268"/>
            <a:ext cx="11125200" cy="5143500"/>
          </a:xfrm>
          <a:prstGeom prst="rect">
            <a:avLst/>
          </a:prstGeom>
        </p:spPr>
      </p:pic>
    </p:spTree>
    <p:extLst>
      <p:ext uri="{BB962C8B-B14F-4D97-AF65-F5344CB8AC3E}">
        <p14:creationId xmlns:p14="http://schemas.microsoft.com/office/powerpoint/2010/main" val="11465846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7" name="Google Shape;237;p14"/>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84C6291-F2A5-4051-80A8-1271B018808C}" type="datetime1">
              <a:rPr lang="en-US" smtClean="0"/>
              <a:t>12/30/2024</a:t>
            </a:fld>
            <a:endParaRPr/>
          </a:p>
        </p:txBody>
      </p:sp>
      <p:sp>
        <p:nvSpPr>
          <p:cNvPr id="238" name="Google Shape;238;p14"/>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28</a:t>
            </a:fld>
            <a:endParaRPr/>
          </a:p>
        </p:txBody>
      </p:sp>
      <p:pic>
        <p:nvPicPr>
          <p:cNvPr id="3" name="Picture 2" descr="A black and red logo&#10;&#10;Description automatically generated">
            <a:extLst>
              <a:ext uri="{FF2B5EF4-FFF2-40B4-BE49-F238E27FC236}">
                <a16:creationId xmlns:a16="http://schemas.microsoft.com/office/drawing/2014/main" id="{F4E72C02-E402-DD19-296F-45F25C2A2C8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176E5175-42AE-5BFD-5520-84EC88160BDE}"/>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Structured, Unstructured and Semi Structured</a:t>
            </a:r>
          </a:p>
        </p:txBody>
      </p:sp>
      <p:sp>
        <p:nvSpPr>
          <p:cNvPr id="6" name="Footer Placeholder 5">
            <a:extLst>
              <a:ext uri="{FF2B5EF4-FFF2-40B4-BE49-F238E27FC236}">
                <a16:creationId xmlns:a16="http://schemas.microsoft.com/office/drawing/2014/main" id="{9A6D4E02-8E2E-91DB-1395-ED6A58083BB3}"/>
              </a:ext>
            </a:extLst>
          </p:cNvPr>
          <p:cNvSpPr>
            <a:spLocks noGrp="1"/>
          </p:cNvSpPr>
          <p:nvPr>
            <p:ph type="ftr" sz="quarter" idx="11"/>
          </p:nvPr>
        </p:nvSpPr>
        <p:spPr/>
        <p:txBody>
          <a:bodyPr/>
          <a:lstStyle/>
          <a:p>
            <a:r>
              <a:rPr lang="en-US"/>
              <a:t>Dr. Kumod Kumar Gupta     Data Analytics ACSAI0512               Unit Number 2</a:t>
            </a:r>
          </a:p>
        </p:txBody>
      </p:sp>
      <p:pic>
        <p:nvPicPr>
          <p:cNvPr id="4" name="Picture 2" descr="Comparison between structured, semi structured and unstructured data |  Download Table">
            <a:extLst>
              <a:ext uri="{FF2B5EF4-FFF2-40B4-BE49-F238E27FC236}">
                <a16:creationId xmlns:a16="http://schemas.microsoft.com/office/drawing/2014/main" id="{FA1D47D5-4ED7-6C97-BA2F-471AEF10AD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857250"/>
            <a:ext cx="115824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5650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7" name="Google Shape;237;p14"/>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2D9455-CBD4-4A3C-AFCA-59E257E0F7B5}" type="datetime1">
              <a:rPr lang="en-US" smtClean="0"/>
              <a:t>12/30/2024</a:t>
            </a:fld>
            <a:endParaRPr/>
          </a:p>
        </p:txBody>
      </p:sp>
      <p:sp>
        <p:nvSpPr>
          <p:cNvPr id="238" name="Google Shape;238;p14"/>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29</a:t>
            </a:fld>
            <a:endParaRPr/>
          </a:p>
        </p:txBody>
      </p:sp>
      <p:pic>
        <p:nvPicPr>
          <p:cNvPr id="3" name="Picture 2" descr="A black and red logo&#10;&#10;Description automatically generated">
            <a:extLst>
              <a:ext uri="{FF2B5EF4-FFF2-40B4-BE49-F238E27FC236}">
                <a16:creationId xmlns:a16="http://schemas.microsoft.com/office/drawing/2014/main" id="{F4E72C02-E402-DD19-296F-45F25C2A2C8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176E5175-42AE-5BFD-5520-84EC88160BDE}"/>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Structured, Unstructured and Semi Structured</a:t>
            </a:r>
          </a:p>
        </p:txBody>
      </p:sp>
      <p:sp>
        <p:nvSpPr>
          <p:cNvPr id="2" name="TextBox 1">
            <a:extLst>
              <a:ext uri="{FF2B5EF4-FFF2-40B4-BE49-F238E27FC236}">
                <a16:creationId xmlns:a16="http://schemas.microsoft.com/office/drawing/2014/main" id="{E3BAF49C-E5FE-F2FD-66FA-796D4ED02EF6}"/>
              </a:ext>
            </a:extLst>
          </p:cNvPr>
          <p:cNvSpPr txBox="1"/>
          <p:nvPr/>
        </p:nvSpPr>
        <p:spPr>
          <a:xfrm>
            <a:off x="741872" y="3200400"/>
            <a:ext cx="10262558"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panose="020B0604020202020204" pitchFamily="34" charset="0"/>
              <a:buChar char="•"/>
            </a:pPr>
            <a:r>
              <a:rPr lang="en-US" sz="2000" dirty="0">
                <a:latin typeface="Times New Roman"/>
                <a:cs typeface="Times New Roman"/>
              </a:rPr>
              <a:t>Structured data refers to data that is organized and formatted in a specific way to make it easily readable and understandable by both humans and machines. </a:t>
            </a:r>
          </a:p>
          <a:p>
            <a:pPr marL="342900" indent="-342900">
              <a:buFont typeface="Arial" panose="020B0604020202020204" pitchFamily="34" charset="0"/>
              <a:buChar char="•"/>
            </a:pPr>
            <a:r>
              <a:rPr lang="en-US" sz="2000" dirty="0">
                <a:latin typeface="Times New Roman"/>
                <a:cs typeface="Times New Roman"/>
              </a:rPr>
              <a:t>This is typically achieved using a well-defined schema or data model, which provides a structure for the data. </a:t>
            </a:r>
          </a:p>
          <a:p>
            <a:pPr marL="342900" indent="-342900">
              <a:buFont typeface="Arial" panose="020B0604020202020204" pitchFamily="34" charset="0"/>
              <a:buChar char="•"/>
            </a:pPr>
            <a:r>
              <a:rPr lang="en-US" sz="2000" dirty="0">
                <a:latin typeface="Times New Roman"/>
                <a:ea typeface="+mn-lt"/>
                <a:cs typeface="+mn-lt"/>
              </a:rPr>
              <a:t>Structured data is typically found in databases and spreadsheets and is characterized by its organized nature. Each data element is typically assigned a specific field or column in the schema, and each record or row represents a specific instance of that data. </a:t>
            </a:r>
          </a:p>
          <a:p>
            <a:pPr marL="342900" indent="-342900">
              <a:buFont typeface="Arial" panose="020B0604020202020204" pitchFamily="34" charset="0"/>
              <a:buChar char="•"/>
            </a:pPr>
            <a:r>
              <a:rPr lang="en-US" sz="2000" dirty="0">
                <a:latin typeface="Times New Roman"/>
                <a:ea typeface="+mn-lt"/>
                <a:cs typeface="+mn-lt"/>
              </a:rPr>
              <a:t>For example, in a customer database, each record might contain fields for the customer’s name, address, phone number, and email address.</a:t>
            </a:r>
            <a:endParaRPr lang="en-US" sz="2000" dirty="0">
              <a:latin typeface="Times New Roman"/>
              <a:cs typeface="Times New Roman"/>
            </a:endParaRPr>
          </a:p>
        </p:txBody>
      </p:sp>
      <p:pic>
        <p:nvPicPr>
          <p:cNvPr id="4" name="Picture 3" descr="A screenshot of a computer&#10;&#10;Description automatically generated">
            <a:extLst>
              <a:ext uri="{FF2B5EF4-FFF2-40B4-BE49-F238E27FC236}">
                <a16:creationId xmlns:a16="http://schemas.microsoft.com/office/drawing/2014/main" id="{B3B88E6E-DC58-50EA-1FAE-8A9E110B8D23}"/>
              </a:ext>
            </a:extLst>
          </p:cNvPr>
          <p:cNvPicPr>
            <a:picLocks noChangeAspect="1"/>
          </p:cNvPicPr>
          <p:nvPr/>
        </p:nvPicPr>
        <p:blipFill>
          <a:blip r:embed="rId4"/>
          <a:stretch>
            <a:fillRect/>
          </a:stretch>
        </p:blipFill>
        <p:spPr>
          <a:xfrm>
            <a:off x="3067050" y="1444925"/>
            <a:ext cx="5482805" cy="1524000"/>
          </a:xfrm>
          <a:prstGeom prst="rect">
            <a:avLst/>
          </a:prstGeom>
        </p:spPr>
      </p:pic>
      <p:sp>
        <p:nvSpPr>
          <p:cNvPr id="6" name="Footer Placeholder 5">
            <a:extLst>
              <a:ext uri="{FF2B5EF4-FFF2-40B4-BE49-F238E27FC236}">
                <a16:creationId xmlns:a16="http://schemas.microsoft.com/office/drawing/2014/main" id="{9A6D4E02-8E2E-91DB-1395-ED6A58083BB3}"/>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866696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Evaluation Scheme</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4058B2A4-CFC3-46FC-93B2-94F0FBB4EDCF}"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3</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FADE7DC-9C2B-34AF-30A6-2532DDD9CF4E}"/>
              </a:ext>
            </a:extLst>
          </p:cNvPr>
          <p:cNvPicPr>
            <a:picLocks noChangeAspect="1"/>
          </p:cNvPicPr>
          <p:nvPr/>
        </p:nvPicPr>
        <p:blipFill rotWithShape="1">
          <a:blip r:embed="rId4"/>
          <a:srcRect l="36266" t="18270" r="16044" b="4665"/>
          <a:stretch/>
        </p:blipFill>
        <p:spPr>
          <a:xfrm>
            <a:off x="2181045" y="1901406"/>
            <a:ext cx="8623685" cy="3816996"/>
          </a:xfrm>
          <a:prstGeom prst="rect">
            <a:avLst/>
          </a:prstGeom>
        </p:spPr>
      </p:pic>
    </p:spTree>
    <p:extLst>
      <p:ext uri="{BB962C8B-B14F-4D97-AF65-F5344CB8AC3E}">
        <p14:creationId xmlns:p14="http://schemas.microsoft.com/office/powerpoint/2010/main" val="6837425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7" name="Google Shape;247;p15"/>
          <p:cNvSpPr txBox="1">
            <a:spLocks noGrp="1"/>
          </p:cNvSpPr>
          <p:nvPr>
            <p:ph type="title"/>
          </p:nvPr>
        </p:nvSpPr>
        <p:spPr>
          <a:xfrm>
            <a:off x="1914424" y="626961"/>
            <a:ext cx="7220189" cy="874598"/>
          </a:xfrm>
          <a:prstGeom prst="rect">
            <a:avLst/>
          </a:prstGeom>
          <a:noFill/>
          <a:ln>
            <a:noFill/>
          </a:ln>
        </p:spPr>
        <p:txBody>
          <a:bodyPr spcFirstLastPara="1" wrap="square" lIns="0" tIns="12700" rIns="0" bIns="0" anchor="ctr" anchorCtr="0">
            <a:spAutoFit/>
          </a:bodyPr>
          <a:lstStyle/>
          <a:p>
            <a:pPr marL="12700">
              <a:spcBef>
                <a:spcPts val="0"/>
              </a:spcBef>
              <a:buClr>
                <a:schemeClr val="dk1"/>
              </a:buClr>
              <a:buSzPts val="2800"/>
            </a:pPr>
            <a:br>
              <a:rPr lang="en-US" sz="2800" dirty="0">
                <a:latin typeface="Arial"/>
                <a:ea typeface="Arial"/>
                <a:cs typeface="Arial"/>
                <a:sym typeface="Arial"/>
              </a:rPr>
            </a:br>
            <a:endParaRPr lang="en-US" sz="2800">
              <a:latin typeface="Arial"/>
              <a:cs typeface="Arial"/>
            </a:endParaRPr>
          </a:p>
        </p:txBody>
      </p:sp>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593B449C-6ACB-4CB0-9614-53EF14C2AF0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a:t>
            </a:r>
            <a:r>
              <a:rPr lang="en-US" sz="2800" dirty="0" err="1">
                <a:cs typeface="Calibri"/>
              </a:rPr>
              <a:t>Contd</a:t>
            </a:r>
            <a:r>
              <a:rPr lang="en-US" sz="2800" dirty="0">
                <a:cs typeface="Calibri"/>
              </a:rPr>
              <a:t>….)</a:t>
            </a:r>
            <a:endParaRPr lang="en-US" sz="2800" dirty="0"/>
          </a:p>
        </p:txBody>
      </p:sp>
      <p:sp>
        <p:nvSpPr>
          <p:cNvPr id="4" name="TextBox 3">
            <a:extLst>
              <a:ext uri="{FF2B5EF4-FFF2-40B4-BE49-F238E27FC236}">
                <a16:creationId xmlns:a16="http://schemas.microsoft.com/office/drawing/2014/main" id="{FD454150-E17C-8D03-0A10-E05C626A4CA9}"/>
              </a:ext>
            </a:extLst>
          </p:cNvPr>
          <p:cNvSpPr txBox="1"/>
          <p:nvPr/>
        </p:nvSpPr>
        <p:spPr>
          <a:xfrm>
            <a:off x="1447800" y="1143000"/>
            <a:ext cx="9677399"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Characteristics of Structured Data: </a:t>
            </a:r>
          </a:p>
          <a:p>
            <a:pPr marL="285750" indent="-285750">
              <a:buFont typeface="Arial"/>
              <a:buChar char="•"/>
            </a:pPr>
            <a:r>
              <a:rPr lang="en-US" sz="2000" dirty="0">
                <a:latin typeface="Times New Roman"/>
                <a:ea typeface="+mn-lt"/>
                <a:cs typeface="+mn-lt"/>
              </a:rPr>
              <a:t>Data conforms to a data model and has easily identifiable structure.</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is stored in the form of rows and columns </a:t>
            </a:r>
            <a:r>
              <a:rPr lang="en-US" sz="2000" b="1" dirty="0">
                <a:latin typeface="Times New Roman"/>
                <a:ea typeface="+mn-lt"/>
                <a:cs typeface="+mn-lt"/>
              </a:rPr>
              <a:t>Example : Database</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is well organized so, Definition, Format and Meaning of data is explicitly known.</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resides in fixed fields within a record or file.</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Similar entities are grouped together to form relations or classes.</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Entities in the same group have same attributes.</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Easy to access and query, So data can be easily used by other programs.</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elements are addressable, so efficient to </a:t>
            </a:r>
            <a:r>
              <a:rPr lang="en-US" sz="2000" dirty="0" err="1">
                <a:latin typeface="Times New Roman"/>
                <a:ea typeface="+mn-lt"/>
                <a:cs typeface="+mn-lt"/>
              </a:rPr>
              <a:t>analyse</a:t>
            </a:r>
            <a:r>
              <a:rPr lang="en-US" sz="2000" dirty="0">
                <a:latin typeface="Times New Roman"/>
                <a:ea typeface="+mn-lt"/>
                <a:cs typeface="+mn-lt"/>
              </a:rPr>
              <a:t> and process.</a:t>
            </a:r>
            <a:endParaRPr lang="en-US" sz="2000" dirty="0">
              <a:latin typeface="Times New Roman"/>
              <a:cs typeface="Times New Roman"/>
            </a:endParaRPr>
          </a:p>
          <a:p>
            <a:endParaRPr lang="en-US" sz="2000" b="1" dirty="0">
              <a:latin typeface="Times New Roman"/>
              <a:cs typeface="Calibri"/>
            </a:endParaRPr>
          </a:p>
        </p:txBody>
      </p:sp>
      <p:sp>
        <p:nvSpPr>
          <p:cNvPr id="2" name="Footer Placeholder 1">
            <a:extLst>
              <a:ext uri="{FF2B5EF4-FFF2-40B4-BE49-F238E27FC236}">
                <a16:creationId xmlns:a16="http://schemas.microsoft.com/office/drawing/2014/main" id="{72F253A1-434A-E804-10E0-10C1FA63E6BD}"/>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8700453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2AB918D-77DF-4FD1-B1DB-C786CBCB618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a:t>
            </a:r>
            <a:r>
              <a:rPr lang="en-US" sz="2800" dirty="0" err="1">
                <a:cs typeface="Calibri"/>
              </a:rPr>
              <a:t>Contd</a:t>
            </a:r>
            <a:r>
              <a:rPr lang="en-US" sz="2800" dirty="0">
                <a:cs typeface="Calibri"/>
              </a:rPr>
              <a:t>….)</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2CB858AD-2253-6A99-CBE3-FBA05BD211D1}"/>
              </a:ext>
            </a:extLst>
          </p:cNvPr>
          <p:cNvSpPr txBox="1"/>
          <p:nvPr/>
        </p:nvSpPr>
        <p:spPr>
          <a:xfrm>
            <a:off x="598099" y="1547004"/>
            <a:ext cx="11010179"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Sources of Structured Data: </a:t>
            </a:r>
          </a:p>
          <a:p>
            <a:pPr>
              <a:buFont typeface=""/>
              <a:buChar char="•"/>
            </a:pPr>
            <a:r>
              <a:rPr lang="en-US" dirty="0"/>
              <a:t>SQL Databases</a:t>
            </a:r>
            <a:endParaRPr lang="en-US" dirty="0">
              <a:cs typeface="Calibri"/>
            </a:endParaRPr>
          </a:p>
          <a:p>
            <a:pPr>
              <a:buFont typeface=""/>
              <a:buChar char="•"/>
            </a:pPr>
            <a:r>
              <a:rPr lang="en-US" dirty="0"/>
              <a:t>Spreadsheets such as Excel</a:t>
            </a:r>
            <a:endParaRPr lang="en-US" dirty="0">
              <a:cs typeface="Calibri"/>
            </a:endParaRPr>
          </a:p>
          <a:p>
            <a:pPr>
              <a:buFont typeface=""/>
              <a:buChar char="•"/>
            </a:pPr>
            <a:r>
              <a:rPr lang="en-US" dirty="0"/>
              <a:t>OLTP Systems</a:t>
            </a:r>
            <a:endParaRPr lang="en-US" dirty="0">
              <a:cs typeface="Calibri"/>
            </a:endParaRPr>
          </a:p>
          <a:p>
            <a:pPr>
              <a:buFont typeface=""/>
              <a:buChar char="•"/>
            </a:pPr>
            <a:r>
              <a:rPr lang="en-US" dirty="0"/>
              <a:t>Online forms</a:t>
            </a:r>
            <a:endParaRPr lang="en-US" dirty="0">
              <a:cs typeface="Calibri"/>
            </a:endParaRPr>
          </a:p>
          <a:p>
            <a:pPr>
              <a:buFont typeface=""/>
              <a:buChar char="•"/>
            </a:pPr>
            <a:r>
              <a:rPr lang="en-US" dirty="0"/>
              <a:t>Sensors such as GPS or RFID tags</a:t>
            </a:r>
            <a:endParaRPr lang="en-US" dirty="0">
              <a:cs typeface="Calibri"/>
            </a:endParaRPr>
          </a:p>
          <a:p>
            <a:pPr>
              <a:buFont typeface=""/>
              <a:buChar char="•"/>
            </a:pPr>
            <a:r>
              <a:rPr lang="en-US" dirty="0"/>
              <a:t>Network and Web server logs</a:t>
            </a:r>
            <a:endParaRPr lang="en-US" dirty="0">
              <a:cs typeface="Calibri"/>
            </a:endParaRPr>
          </a:p>
          <a:p>
            <a:pPr>
              <a:buFont typeface=""/>
              <a:buChar char="•"/>
            </a:pPr>
            <a:r>
              <a:rPr lang="en-US" dirty="0"/>
              <a:t>Medical devices</a:t>
            </a:r>
            <a:endParaRPr lang="en-US" dirty="0">
              <a:cs typeface="Calibri"/>
            </a:endParaRPr>
          </a:p>
          <a:p>
            <a:pPr>
              <a:buFont typeface=""/>
              <a:buChar char="•"/>
            </a:pPr>
            <a:endParaRPr lang="en-US" dirty="0">
              <a:cs typeface="Calibri"/>
            </a:endParaRPr>
          </a:p>
          <a:p>
            <a:pPr>
              <a:buFont typeface="Arial"/>
              <a:buChar char="•"/>
            </a:pPr>
            <a:r>
              <a:rPr lang="en-US" b="1" dirty="0">
                <a:ea typeface="+mn-lt"/>
                <a:cs typeface="+mn-lt"/>
              </a:rPr>
              <a:t>Advantages of Structured Data: </a:t>
            </a:r>
            <a:endParaRPr lang="en-US" dirty="0">
              <a:cs typeface="Calibri"/>
            </a:endParaRPr>
          </a:p>
          <a:p>
            <a:pPr>
              <a:buFont typeface="Arial"/>
              <a:buChar char="•"/>
            </a:pPr>
            <a:r>
              <a:rPr lang="en-US" dirty="0">
                <a:ea typeface="+mn-lt"/>
                <a:cs typeface="+mn-lt"/>
              </a:rPr>
              <a:t>Structured data have a well-defined structure that helps in easy storage and access of data.</a:t>
            </a:r>
            <a:endParaRPr lang="en-US" dirty="0"/>
          </a:p>
          <a:p>
            <a:pPr>
              <a:buFont typeface="Arial"/>
              <a:buChar char="•"/>
            </a:pPr>
            <a:r>
              <a:rPr lang="en-US" dirty="0">
                <a:ea typeface="+mn-lt"/>
                <a:cs typeface="+mn-lt"/>
              </a:rPr>
              <a:t>Data can be indexed based on text string as well as attributes. This makes search operation hassle-free.</a:t>
            </a:r>
            <a:endParaRPr lang="en-US" dirty="0"/>
          </a:p>
          <a:p>
            <a:pPr>
              <a:buFont typeface="Arial"/>
              <a:buChar char="•"/>
            </a:pPr>
            <a:r>
              <a:rPr lang="en-US" dirty="0">
                <a:ea typeface="+mn-lt"/>
                <a:cs typeface="+mn-lt"/>
              </a:rPr>
              <a:t>Data mining is easy i.e. knowledge can be easily extracted from data.</a:t>
            </a:r>
            <a:endParaRPr lang="en-US" dirty="0"/>
          </a:p>
          <a:p>
            <a:pPr>
              <a:buFont typeface=""/>
              <a:buChar char="•"/>
            </a:pPr>
            <a:endParaRPr lang="en-US" dirty="0">
              <a:cs typeface="Calibri"/>
            </a:endParaRPr>
          </a:p>
          <a:p>
            <a:pPr>
              <a:buFont typeface=""/>
              <a:buChar char="•"/>
            </a:pPr>
            <a:endParaRPr lang="en-US" dirty="0">
              <a:cs typeface="Calibri"/>
            </a:endParaRPr>
          </a:p>
        </p:txBody>
      </p:sp>
      <p:sp>
        <p:nvSpPr>
          <p:cNvPr id="2" name="Footer Placeholder 1">
            <a:extLst>
              <a:ext uri="{FF2B5EF4-FFF2-40B4-BE49-F238E27FC236}">
                <a16:creationId xmlns:a16="http://schemas.microsoft.com/office/drawing/2014/main" id="{FE4682BB-1EA8-6FDC-80C0-E8BDD455EF3A}"/>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0755608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320EFF80-1C91-4994-9C6E-FDD07CB3A742}"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a:t>
            </a:r>
            <a:endParaRPr lang="en-US" sz="2800" dirty="0"/>
          </a:p>
        </p:txBody>
      </p:sp>
      <p:sp>
        <p:nvSpPr>
          <p:cNvPr id="7" name="TextBox 6">
            <a:extLst>
              <a:ext uri="{FF2B5EF4-FFF2-40B4-BE49-F238E27FC236}">
                <a16:creationId xmlns:a16="http://schemas.microsoft.com/office/drawing/2014/main" id="{2CB858AD-2253-6A99-CBE3-FBA05BD211D1}"/>
              </a:ext>
            </a:extLst>
          </p:cNvPr>
          <p:cNvSpPr txBox="1"/>
          <p:nvPr/>
        </p:nvSpPr>
        <p:spPr>
          <a:xfrm>
            <a:off x="626706" y="1001726"/>
            <a:ext cx="1101017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Unstructured Data:</a:t>
            </a:r>
          </a:p>
          <a:p>
            <a:pPr marL="285750" indent="-285750">
              <a:buFont typeface="Arial" panose="020B0604020202020204" pitchFamily="34" charset="0"/>
              <a:buChar char="•"/>
            </a:pPr>
            <a:r>
              <a:rPr lang="en-US" b="1" dirty="0">
                <a:ea typeface="+mn-lt"/>
                <a:cs typeface="+mn-lt"/>
              </a:rPr>
              <a:t>Unstructured data</a:t>
            </a:r>
            <a:r>
              <a:rPr lang="en-US" dirty="0">
                <a:ea typeface="+mn-lt"/>
                <a:cs typeface="+mn-lt"/>
              </a:rPr>
              <a:t> is the data which does not conforms to a data model and has no easily identifiable structure such that it cannot be used by a computer program easily. </a:t>
            </a:r>
          </a:p>
          <a:p>
            <a:pPr marL="285750" indent="-285750">
              <a:buFont typeface="Arial" panose="020B0604020202020204" pitchFamily="34" charset="0"/>
              <a:buChar char="•"/>
            </a:pPr>
            <a:r>
              <a:rPr lang="en-US" dirty="0">
                <a:ea typeface="+mn-lt"/>
                <a:cs typeface="+mn-lt"/>
              </a:rPr>
              <a:t>Unstructured data is not organized in a pre-defined manner or does not have a pre-defined data model; thus, it is not a good fit for a mainstream relational database. </a:t>
            </a:r>
            <a:endParaRPr lang="en-US" dirty="0"/>
          </a:p>
          <a:p>
            <a:endParaRPr lang="en-US" dirty="0">
              <a:cs typeface="Calibri"/>
            </a:endParaRPr>
          </a:p>
          <a:p>
            <a:pPr>
              <a:buFont typeface=""/>
              <a:buChar char="•"/>
            </a:pPr>
            <a:endParaRPr lang="en-US" dirty="0">
              <a:cs typeface="Calibri"/>
            </a:endParaRPr>
          </a:p>
          <a:p>
            <a:pPr>
              <a:buFont typeface=""/>
              <a:buChar char="•"/>
            </a:pPr>
            <a:endParaRPr lang="en-US" dirty="0">
              <a:cs typeface="Calibri"/>
            </a:endParaRPr>
          </a:p>
        </p:txBody>
      </p:sp>
      <p:pic>
        <p:nvPicPr>
          <p:cNvPr id="2" name="Picture 1" descr="Unstructured Data ...">
            <a:extLst>
              <a:ext uri="{FF2B5EF4-FFF2-40B4-BE49-F238E27FC236}">
                <a16:creationId xmlns:a16="http://schemas.microsoft.com/office/drawing/2014/main" id="{CDE1DF47-87F1-C466-1EF9-7F8EF36E11C5}"/>
              </a:ext>
            </a:extLst>
          </p:cNvPr>
          <p:cNvPicPr>
            <a:picLocks noChangeAspect="1"/>
          </p:cNvPicPr>
          <p:nvPr/>
        </p:nvPicPr>
        <p:blipFill>
          <a:blip r:embed="rId4"/>
          <a:stretch>
            <a:fillRect/>
          </a:stretch>
        </p:blipFill>
        <p:spPr>
          <a:xfrm>
            <a:off x="3502595" y="2835036"/>
            <a:ext cx="4741113" cy="2481890"/>
          </a:xfrm>
          <a:prstGeom prst="rect">
            <a:avLst/>
          </a:prstGeom>
        </p:spPr>
      </p:pic>
      <p:sp>
        <p:nvSpPr>
          <p:cNvPr id="6" name="Footer Placeholder 5">
            <a:extLst>
              <a:ext uri="{FF2B5EF4-FFF2-40B4-BE49-F238E27FC236}">
                <a16:creationId xmlns:a16="http://schemas.microsoft.com/office/drawing/2014/main" id="{0DE22F1B-E570-0F26-9A36-B1C356887DE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41659095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4F68BA4-9693-4387-AAA1-F95BF1272939}"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a:t>
            </a:r>
            <a:r>
              <a:rPr lang="en-US" sz="2800" dirty="0" err="1">
                <a:cs typeface="Calibri"/>
              </a:rPr>
              <a:t>Contd</a:t>
            </a:r>
            <a:r>
              <a:rPr lang="en-US" sz="2800" dirty="0">
                <a:cs typeface="Calibri"/>
              </a:rPr>
              <a:t>….)</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2CB858AD-2253-6A99-CBE3-FBA05BD211D1}"/>
              </a:ext>
            </a:extLst>
          </p:cNvPr>
          <p:cNvSpPr txBox="1"/>
          <p:nvPr/>
        </p:nvSpPr>
        <p:spPr>
          <a:xfrm>
            <a:off x="614265" y="1183601"/>
            <a:ext cx="10995802"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Characteristics of Unstructured Data:</a:t>
            </a:r>
          </a:p>
          <a:p>
            <a:pPr marL="285750" indent="-285750">
              <a:buFont typeface="Arial"/>
              <a:buChar char="•"/>
            </a:pPr>
            <a:r>
              <a:rPr lang="en-US" dirty="0">
                <a:ea typeface="+mn-lt"/>
                <a:cs typeface="+mn-lt"/>
              </a:rPr>
              <a:t>Data neither conforms to a data model nor has any structure.</a:t>
            </a:r>
            <a:endParaRPr lang="en-US" dirty="0"/>
          </a:p>
          <a:p>
            <a:pPr marL="285750" indent="-285750">
              <a:buFont typeface="Arial"/>
              <a:buChar char="•"/>
            </a:pPr>
            <a:r>
              <a:rPr lang="en-US" dirty="0">
                <a:ea typeface="+mn-lt"/>
                <a:cs typeface="+mn-lt"/>
              </a:rPr>
              <a:t>Data cannot be stored in the form of rows and columns as in Databases</a:t>
            </a:r>
            <a:endParaRPr lang="en-US" dirty="0"/>
          </a:p>
          <a:p>
            <a:pPr marL="285750" indent="-285750">
              <a:buFont typeface="Arial"/>
              <a:buChar char="•"/>
            </a:pPr>
            <a:r>
              <a:rPr lang="en-US" dirty="0">
                <a:ea typeface="+mn-lt"/>
                <a:cs typeface="+mn-lt"/>
              </a:rPr>
              <a:t>Data does not follow any semantic or rules</a:t>
            </a:r>
            <a:endParaRPr lang="en-US" dirty="0"/>
          </a:p>
          <a:p>
            <a:pPr marL="285750" indent="-285750">
              <a:buFont typeface="Arial"/>
              <a:buChar char="•"/>
            </a:pPr>
            <a:r>
              <a:rPr lang="en-US" dirty="0">
                <a:ea typeface="+mn-lt"/>
                <a:cs typeface="+mn-lt"/>
              </a:rPr>
              <a:t>Data lacks any format or sequence</a:t>
            </a:r>
            <a:endParaRPr lang="en-US" dirty="0"/>
          </a:p>
          <a:p>
            <a:pPr marL="285750" indent="-285750">
              <a:buFont typeface="Arial"/>
              <a:buChar char="•"/>
            </a:pPr>
            <a:r>
              <a:rPr lang="en-US" dirty="0">
                <a:ea typeface="+mn-lt"/>
                <a:cs typeface="+mn-lt"/>
              </a:rPr>
              <a:t>Data has no easily identifiable structure</a:t>
            </a:r>
            <a:endParaRPr lang="en-US" dirty="0"/>
          </a:p>
          <a:p>
            <a:pPr marL="285750" indent="-285750">
              <a:buFont typeface="Arial"/>
              <a:buChar char="•"/>
            </a:pPr>
            <a:r>
              <a:rPr lang="en-US" dirty="0">
                <a:ea typeface="+mn-lt"/>
                <a:cs typeface="+mn-lt"/>
              </a:rPr>
              <a:t>Due to lack of identifiable structure, it cannot used by computer programs easily</a:t>
            </a:r>
            <a:endParaRPr lang="en-US" dirty="0"/>
          </a:p>
          <a:p>
            <a:endParaRPr lang="en-US" b="1" dirty="0">
              <a:ea typeface="+mn-lt"/>
              <a:cs typeface="+mn-lt"/>
            </a:endParaRPr>
          </a:p>
          <a:p>
            <a:r>
              <a:rPr lang="en-US" b="1" dirty="0">
                <a:ea typeface="+mn-lt"/>
                <a:cs typeface="+mn-lt"/>
              </a:rPr>
              <a:t>Sources of Unstructured Data: </a:t>
            </a:r>
            <a:r>
              <a:rPr lang="en-US" dirty="0">
                <a:ea typeface="+mn-lt"/>
                <a:cs typeface="+mn-lt"/>
              </a:rPr>
              <a:t> </a:t>
            </a:r>
            <a:endParaRPr lang="en-US" dirty="0"/>
          </a:p>
          <a:p>
            <a:pPr marL="285750" indent="-285750">
              <a:buFont typeface="Arial"/>
              <a:buChar char="•"/>
            </a:pPr>
            <a:r>
              <a:rPr lang="en-US" dirty="0">
                <a:ea typeface="+mn-lt"/>
                <a:cs typeface="+mn-lt"/>
              </a:rPr>
              <a:t>Web pages</a:t>
            </a:r>
            <a:endParaRPr lang="en-US" dirty="0"/>
          </a:p>
          <a:p>
            <a:pPr marL="285750" indent="-285750">
              <a:buFont typeface="Arial"/>
              <a:buChar char="•"/>
            </a:pPr>
            <a:r>
              <a:rPr lang="en-US" dirty="0">
                <a:ea typeface="+mn-lt"/>
                <a:cs typeface="+mn-lt"/>
              </a:rPr>
              <a:t>Images (JPEG, GIF, PNG, etc.)</a:t>
            </a:r>
            <a:endParaRPr lang="en-US" dirty="0"/>
          </a:p>
          <a:p>
            <a:pPr marL="285750" indent="-285750">
              <a:buFont typeface="Arial"/>
              <a:buChar char="•"/>
            </a:pPr>
            <a:r>
              <a:rPr lang="en-US" dirty="0">
                <a:ea typeface="+mn-lt"/>
                <a:cs typeface="+mn-lt"/>
              </a:rPr>
              <a:t>Videos</a:t>
            </a:r>
            <a:endParaRPr lang="en-US" dirty="0"/>
          </a:p>
          <a:p>
            <a:pPr marL="285750" indent="-285750">
              <a:buFont typeface="Arial"/>
              <a:buChar char="•"/>
            </a:pPr>
            <a:r>
              <a:rPr lang="en-US" dirty="0">
                <a:ea typeface="+mn-lt"/>
                <a:cs typeface="+mn-lt"/>
              </a:rPr>
              <a:t>Reports</a:t>
            </a:r>
            <a:endParaRPr lang="en-US" dirty="0"/>
          </a:p>
          <a:p>
            <a:pPr marL="285750" indent="-285750">
              <a:buFont typeface="Arial"/>
              <a:buChar char="•"/>
            </a:pPr>
            <a:r>
              <a:rPr lang="en-US" dirty="0">
                <a:ea typeface="+mn-lt"/>
                <a:cs typeface="+mn-lt"/>
              </a:rPr>
              <a:t>Word documents and PowerPoint presentations</a:t>
            </a:r>
            <a:endParaRPr lang="en-US" dirty="0"/>
          </a:p>
          <a:p>
            <a:pPr marL="285750" indent="-285750">
              <a:buFont typeface="Arial"/>
              <a:buChar char="•"/>
            </a:pPr>
            <a:r>
              <a:rPr lang="en-US" dirty="0">
                <a:ea typeface="+mn-lt"/>
                <a:cs typeface="+mn-lt"/>
              </a:rPr>
              <a:t>Surveys</a:t>
            </a:r>
            <a:endParaRPr lang="en-US" dirty="0"/>
          </a:p>
          <a:p>
            <a:endParaRPr lang="en-US" b="1" dirty="0">
              <a:cs typeface="Calibri"/>
            </a:endParaRPr>
          </a:p>
          <a:p>
            <a:pPr>
              <a:buFont typeface=""/>
              <a:buChar char="•"/>
            </a:pPr>
            <a:endParaRPr lang="en-US" dirty="0">
              <a:cs typeface="Calibri"/>
            </a:endParaRPr>
          </a:p>
          <a:p>
            <a:pPr>
              <a:buFont typeface=""/>
              <a:buChar char="•"/>
            </a:pPr>
            <a:endParaRPr lang="en-US" dirty="0">
              <a:cs typeface="Calibri"/>
            </a:endParaRPr>
          </a:p>
        </p:txBody>
      </p:sp>
      <p:sp>
        <p:nvSpPr>
          <p:cNvPr id="2" name="Footer Placeholder 1">
            <a:extLst>
              <a:ext uri="{FF2B5EF4-FFF2-40B4-BE49-F238E27FC236}">
                <a16:creationId xmlns:a16="http://schemas.microsoft.com/office/drawing/2014/main" id="{DBDAFA43-A0B3-675C-0D5B-D2514CCDE15E}"/>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7192799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5483363-2916-40AC-8B29-B94BC09C1C0F}"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a:t>
            </a:r>
            <a:r>
              <a:rPr lang="en-US" sz="2800" dirty="0" err="1">
                <a:cs typeface="Calibri"/>
              </a:rPr>
              <a:t>Contd</a:t>
            </a:r>
            <a:r>
              <a:rPr lang="en-US" sz="2800" dirty="0">
                <a:cs typeface="Calibri"/>
              </a:rPr>
              <a:t>…..)</a:t>
            </a:r>
            <a:endParaRPr lang="en-US" sz="2800" dirty="0"/>
          </a:p>
        </p:txBody>
      </p:sp>
      <p:sp>
        <p:nvSpPr>
          <p:cNvPr id="7" name="TextBox 6">
            <a:extLst>
              <a:ext uri="{FF2B5EF4-FFF2-40B4-BE49-F238E27FC236}">
                <a16:creationId xmlns:a16="http://schemas.microsoft.com/office/drawing/2014/main" id="{2CB858AD-2253-6A99-CBE3-FBA05BD211D1}"/>
              </a:ext>
            </a:extLst>
          </p:cNvPr>
          <p:cNvSpPr txBox="1"/>
          <p:nvPr/>
        </p:nvSpPr>
        <p:spPr>
          <a:xfrm>
            <a:off x="612476" y="1547004"/>
            <a:ext cx="10995802"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Advantages of Unstructured Data:</a:t>
            </a:r>
          </a:p>
          <a:p>
            <a:endParaRPr lang="en-US" dirty="0">
              <a:ea typeface="+mn-lt"/>
              <a:cs typeface="+mn-lt"/>
            </a:endParaRPr>
          </a:p>
          <a:p>
            <a:pPr marL="285750" indent="-285750">
              <a:buFont typeface="Arial"/>
              <a:buChar char="•"/>
            </a:pPr>
            <a:r>
              <a:rPr lang="en-US" dirty="0">
                <a:ea typeface="+mn-lt"/>
                <a:cs typeface="+mn-lt"/>
              </a:rPr>
              <a:t>It supports the data which lacks a proper format or sequence</a:t>
            </a:r>
            <a:endParaRPr lang="en-US" dirty="0">
              <a:cs typeface="Calibri"/>
            </a:endParaRPr>
          </a:p>
          <a:p>
            <a:pPr marL="285750" indent="-285750">
              <a:buFont typeface="Arial"/>
              <a:buChar char="•"/>
            </a:pPr>
            <a:r>
              <a:rPr lang="en-US" dirty="0">
                <a:ea typeface="+mn-lt"/>
                <a:cs typeface="+mn-lt"/>
              </a:rPr>
              <a:t>The data is not constrained by a fixed schema</a:t>
            </a:r>
            <a:endParaRPr lang="en-US" dirty="0"/>
          </a:p>
          <a:p>
            <a:pPr marL="285750" indent="-285750">
              <a:buFont typeface="Arial"/>
              <a:buChar char="•"/>
            </a:pPr>
            <a:r>
              <a:rPr lang="en-US" dirty="0">
                <a:ea typeface="+mn-lt"/>
                <a:cs typeface="+mn-lt"/>
              </a:rPr>
              <a:t>Very Flexible due to absence of schema.</a:t>
            </a:r>
            <a:endParaRPr lang="en-US" dirty="0"/>
          </a:p>
          <a:p>
            <a:pPr marL="285750" indent="-285750">
              <a:buFont typeface="Arial"/>
              <a:buChar char="•"/>
            </a:pPr>
            <a:r>
              <a:rPr lang="en-US" dirty="0">
                <a:ea typeface="+mn-lt"/>
                <a:cs typeface="+mn-lt"/>
              </a:rPr>
              <a:t>Data is portable</a:t>
            </a:r>
            <a:endParaRPr lang="en-US" dirty="0"/>
          </a:p>
          <a:p>
            <a:pPr marL="285750" indent="-285750">
              <a:buFont typeface="Arial"/>
              <a:buChar char="•"/>
            </a:pPr>
            <a:r>
              <a:rPr lang="en-US" dirty="0">
                <a:ea typeface="+mn-lt"/>
                <a:cs typeface="+mn-lt"/>
              </a:rPr>
              <a:t>It is very scalable</a:t>
            </a:r>
            <a:endParaRPr lang="en-US" dirty="0"/>
          </a:p>
          <a:p>
            <a:pPr marL="285750" indent="-285750">
              <a:buFont typeface="Arial"/>
              <a:buChar char="•"/>
            </a:pPr>
            <a:r>
              <a:rPr lang="en-US" dirty="0">
                <a:ea typeface="+mn-lt"/>
                <a:cs typeface="+mn-lt"/>
              </a:rPr>
              <a:t>It can deal easily with the heterogeneity of sources.</a:t>
            </a:r>
            <a:endParaRPr lang="en-US" dirty="0"/>
          </a:p>
          <a:p>
            <a:pPr marL="285750" indent="-285750">
              <a:buFont typeface="Arial"/>
              <a:buChar char="•"/>
            </a:pPr>
            <a:r>
              <a:rPr lang="en-US" dirty="0">
                <a:ea typeface="+mn-lt"/>
                <a:cs typeface="+mn-lt"/>
              </a:rPr>
              <a:t>These type of data have a variety of business intelligence and analytics applications.</a:t>
            </a:r>
            <a:endParaRPr lang="en-US" dirty="0"/>
          </a:p>
          <a:p>
            <a:endParaRPr lang="en-US" b="1" dirty="0">
              <a:cs typeface="Calibri"/>
            </a:endParaRPr>
          </a:p>
          <a:p>
            <a:pPr marL="285750" indent="-285750">
              <a:buFont typeface="Arial"/>
              <a:buChar char="•"/>
            </a:pPr>
            <a:endParaRPr lang="en-US" b="1" dirty="0">
              <a:cs typeface="Calibri"/>
            </a:endParaRPr>
          </a:p>
          <a:p>
            <a:pPr>
              <a:buFont typeface=""/>
              <a:buChar char="•"/>
            </a:pPr>
            <a:endParaRPr lang="en-US" dirty="0">
              <a:cs typeface="Calibri"/>
            </a:endParaRPr>
          </a:p>
          <a:p>
            <a:pPr>
              <a:buFont typeface=""/>
              <a:buChar char="•"/>
            </a:pPr>
            <a:endParaRPr lang="en-US" dirty="0">
              <a:cs typeface="Calibri"/>
            </a:endParaRPr>
          </a:p>
        </p:txBody>
      </p:sp>
      <p:sp>
        <p:nvSpPr>
          <p:cNvPr id="2" name="Footer Placeholder 1">
            <a:extLst>
              <a:ext uri="{FF2B5EF4-FFF2-40B4-BE49-F238E27FC236}">
                <a16:creationId xmlns:a16="http://schemas.microsoft.com/office/drawing/2014/main" id="{BCA70FB7-DBC8-0981-8C03-1D36D443E27B}"/>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569958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D26165B-D0CD-42DB-B07B-B29825A75A8E}"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a:t>
            </a:r>
            <a:endParaRPr lang="en-US" sz="2800" dirty="0"/>
          </a:p>
        </p:txBody>
      </p:sp>
      <p:sp>
        <p:nvSpPr>
          <p:cNvPr id="7" name="TextBox 6">
            <a:extLst>
              <a:ext uri="{FF2B5EF4-FFF2-40B4-BE49-F238E27FC236}">
                <a16:creationId xmlns:a16="http://schemas.microsoft.com/office/drawing/2014/main" id="{2CB858AD-2253-6A99-CBE3-FBA05BD211D1}"/>
              </a:ext>
            </a:extLst>
          </p:cNvPr>
          <p:cNvSpPr txBox="1"/>
          <p:nvPr/>
        </p:nvSpPr>
        <p:spPr>
          <a:xfrm>
            <a:off x="598099" y="1066800"/>
            <a:ext cx="10995802" cy="36625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Semi structured Data:</a:t>
            </a:r>
          </a:p>
          <a:p>
            <a:pPr marL="342900" indent="-342900">
              <a:buFont typeface="Arial" panose="020B0604020202020204" pitchFamily="34" charset="0"/>
              <a:buChar char="•"/>
            </a:pPr>
            <a:r>
              <a:rPr lang="en-US" sz="2000" dirty="0">
                <a:latin typeface="Times New Roman"/>
                <a:ea typeface="+mn-lt"/>
                <a:cs typeface="+mn-lt"/>
              </a:rPr>
              <a:t>Semi-structured data is a type of data that is not purely structured, but also not completely unstructured. </a:t>
            </a:r>
          </a:p>
          <a:p>
            <a:pPr marL="342900" indent="-342900">
              <a:buFont typeface="Arial" panose="020B0604020202020204" pitchFamily="34" charset="0"/>
              <a:buChar char="•"/>
            </a:pPr>
            <a:r>
              <a:rPr lang="en-US" sz="2000" dirty="0">
                <a:latin typeface="Times New Roman"/>
                <a:ea typeface="+mn-lt"/>
                <a:cs typeface="+mn-lt"/>
              </a:rPr>
              <a:t>It contains some level of organization or structure but does not conform to a rigid schema or data model and may contain elements that are not easily categorized or classified.</a:t>
            </a:r>
            <a:endParaRPr lang="en-US" sz="2000" dirty="0">
              <a:latin typeface="Times New Roman"/>
              <a:cs typeface="Times New Roman"/>
            </a:endParaRPr>
          </a:p>
          <a:p>
            <a:pPr marL="342900" indent="-342900">
              <a:buFont typeface="Arial" panose="020B0604020202020204" pitchFamily="34" charset="0"/>
              <a:buChar char="•"/>
            </a:pPr>
            <a:r>
              <a:rPr lang="en-US" sz="2000" dirty="0">
                <a:latin typeface="Times New Roman"/>
                <a:ea typeface="+mn-lt"/>
                <a:cs typeface="+mn-lt"/>
              </a:rPr>
              <a:t>Semi-structured data is becoming increasingly common as organizations collect and process more data from a variety of sources, including social media, IoT devices, and other unstructured sources. </a:t>
            </a:r>
          </a:p>
          <a:p>
            <a:pPr marL="342900" indent="-342900">
              <a:buFont typeface="Arial" panose="020B0604020202020204" pitchFamily="34" charset="0"/>
              <a:buChar char="•"/>
            </a:pPr>
            <a:r>
              <a:rPr lang="en-US" sz="2000" dirty="0">
                <a:latin typeface="Times New Roman"/>
                <a:ea typeface="+mn-lt"/>
                <a:cs typeface="+mn-lt"/>
              </a:rPr>
              <a:t>While semi-structured data can be more challenging to work with than strictly structured data, it offers greater flexibility and adaptability, making it a valuable tool for data analysis and management.</a:t>
            </a:r>
            <a:endParaRPr lang="en-US" sz="2000" dirty="0">
              <a:latin typeface="Times New Roman"/>
              <a:cs typeface="Times New Roman"/>
            </a:endParaRPr>
          </a:p>
          <a:p>
            <a:pPr marL="285750" indent="-285750">
              <a:buFont typeface="Arial"/>
              <a:buChar char="•"/>
            </a:pPr>
            <a:endParaRPr lang="en-US" b="1" dirty="0">
              <a:cs typeface="Calibri"/>
            </a:endParaRPr>
          </a:p>
          <a:p>
            <a:pPr>
              <a:buFont typeface=""/>
              <a:buChar char="•"/>
            </a:pPr>
            <a:endParaRPr lang="en-US" dirty="0">
              <a:cs typeface="Calibri"/>
            </a:endParaRPr>
          </a:p>
          <a:p>
            <a:pPr>
              <a:buFont typeface=""/>
              <a:buChar char="•"/>
            </a:pPr>
            <a:endParaRPr lang="en-US" dirty="0">
              <a:cs typeface="Calibri"/>
            </a:endParaRPr>
          </a:p>
        </p:txBody>
      </p:sp>
      <p:pic>
        <p:nvPicPr>
          <p:cNvPr id="2" name="Picture 1" descr="A close-up of a diagram&#10;&#10;Description automatically generated">
            <a:extLst>
              <a:ext uri="{FF2B5EF4-FFF2-40B4-BE49-F238E27FC236}">
                <a16:creationId xmlns:a16="http://schemas.microsoft.com/office/drawing/2014/main" id="{6ED08021-E11A-1547-6434-1FA4E62955DF}"/>
              </a:ext>
            </a:extLst>
          </p:cNvPr>
          <p:cNvPicPr>
            <a:picLocks noChangeAspect="1"/>
          </p:cNvPicPr>
          <p:nvPr/>
        </p:nvPicPr>
        <p:blipFill>
          <a:blip r:embed="rId4"/>
          <a:stretch>
            <a:fillRect/>
          </a:stretch>
        </p:blipFill>
        <p:spPr>
          <a:xfrm>
            <a:off x="3505200" y="4194026"/>
            <a:ext cx="4363708" cy="1386157"/>
          </a:xfrm>
          <a:prstGeom prst="rect">
            <a:avLst/>
          </a:prstGeom>
        </p:spPr>
      </p:pic>
      <p:sp>
        <p:nvSpPr>
          <p:cNvPr id="6" name="Footer Placeholder 5">
            <a:extLst>
              <a:ext uri="{FF2B5EF4-FFF2-40B4-BE49-F238E27FC236}">
                <a16:creationId xmlns:a16="http://schemas.microsoft.com/office/drawing/2014/main" id="{B314EB69-0257-1EE7-E3C6-38A0696177D3}"/>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928556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5B3A9AA-40E3-4824-B78B-30707BD11699}"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2CB858AD-2253-6A99-CBE3-FBA05BD211D1}"/>
              </a:ext>
            </a:extLst>
          </p:cNvPr>
          <p:cNvSpPr txBox="1"/>
          <p:nvPr/>
        </p:nvSpPr>
        <p:spPr>
          <a:xfrm>
            <a:off x="612476" y="1547004"/>
            <a:ext cx="10995802" cy="51090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Sources of Semi structured Data:</a:t>
            </a:r>
          </a:p>
          <a:p>
            <a:pPr marL="285750" indent="-285750">
              <a:buFont typeface="Arial"/>
              <a:buChar char="•"/>
            </a:pPr>
            <a:r>
              <a:rPr lang="en-US" dirty="0">
                <a:ea typeface="+mn-lt"/>
                <a:cs typeface="+mn-lt"/>
              </a:rPr>
              <a:t>E-mails</a:t>
            </a:r>
            <a:endParaRPr lang="en-US" dirty="0"/>
          </a:p>
          <a:p>
            <a:pPr marL="285750" indent="-285750">
              <a:buFont typeface="Arial"/>
              <a:buChar char="•"/>
            </a:pPr>
            <a:r>
              <a:rPr lang="en-US" dirty="0">
                <a:ea typeface="+mn-lt"/>
                <a:cs typeface="+mn-lt"/>
              </a:rPr>
              <a:t>XML and other markup languages(</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Extensible Markup Language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It is a markup language used for storing and transporting data in a structured format that is both human-readable and machine-readable</a:t>
            </a:r>
            <a:r>
              <a:rPr lang="en-US" dirty="0">
                <a:ea typeface="+mn-lt"/>
                <a:cs typeface="+mn-lt"/>
              </a:rPr>
              <a:t>)</a:t>
            </a:r>
            <a:endParaRPr lang="en-US" dirty="0"/>
          </a:p>
          <a:p>
            <a:pPr marL="285750" indent="-285750">
              <a:buFont typeface="Arial"/>
              <a:buChar char="•"/>
            </a:pPr>
            <a:r>
              <a:rPr lang="en-US" dirty="0">
                <a:ea typeface="+mn-lt"/>
                <a:cs typeface="+mn-lt"/>
              </a:rPr>
              <a:t>Binary executables</a:t>
            </a:r>
            <a:endParaRPr lang="en-US" dirty="0"/>
          </a:p>
          <a:p>
            <a:pPr marL="285750" indent="-285750">
              <a:buFont typeface="Arial"/>
              <a:buChar char="•"/>
            </a:pPr>
            <a:r>
              <a:rPr lang="en-US" dirty="0">
                <a:ea typeface="+mn-lt"/>
                <a:cs typeface="+mn-lt"/>
              </a:rPr>
              <a:t>TCP/IP packets</a:t>
            </a:r>
            <a:endParaRPr lang="en-US" dirty="0"/>
          </a:p>
          <a:p>
            <a:pPr marL="285750" indent="-285750">
              <a:buFont typeface="Arial"/>
              <a:buChar char="•"/>
            </a:pPr>
            <a:r>
              <a:rPr lang="en-US" dirty="0">
                <a:ea typeface="+mn-lt"/>
                <a:cs typeface="+mn-lt"/>
              </a:rPr>
              <a:t>Zipped files</a:t>
            </a:r>
            <a:endParaRPr lang="en-US" dirty="0"/>
          </a:p>
          <a:p>
            <a:pPr marL="285750" indent="-285750">
              <a:buFont typeface="Arial"/>
              <a:buChar char="•"/>
            </a:pPr>
            <a:r>
              <a:rPr lang="en-US" dirty="0">
                <a:ea typeface="+mn-lt"/>
                <a:cs typeface="+mn-lt"/>
              </a:rPr>
              <a:t>Integration of data from different sources</a:t>
            </a:r>
            <a:endParaRPr lang="en-US" dirty="0"/>
          </a:p>
          <a:p>
            <a:pPr marL="285750" indent="-285750">
              <a:buFont typeface="Arial"/>
              <a:buChar char="•"/>
            </a:pPr>
            <a:r>
              <a:rPr lang="en-US" dirty="0">
                <a:ea typeface="+mn-lt"/>
                <a:cs typeface="+mn-lt"/>
              </a:rPr>
              <a:t>Web pages</a:t>
            </a:r>
            <a:endParaRPr lang="en-US" dirty="0"/>
          </a:p>
          <a:p>
            <a:endParaRPr lang="en-US" b="1" dirty="0">
              <a:latin typeface="Calibri"/>
              <a:cs typeface="Calibri"/>
            </a:endParaRPr>
          </a:p>
          <a:p>
            <a:r>
              <a:rPr lang="en-US" b="1" dirty="0">
                <a:latin typeface="Calibri"/>
                <a:cs typeface="Calibri"/>
              </a:rPr>
              <a:t>Characteristics of Semi structured Data:</a:t>
            </a:r>
          </a:p>
          <a:p>
            <a:pPr marL="285750" indent="-285750">
              <a:buFont typeface="Arial"/>
              <a:buChar char="•"/>
            </a:pPr>
            <a:r>
              <a:rPr lang="en-US" dirty="0">
                <a:ea typeface="+mn-lt"/>
                <a:cs typeface="+mn-lt"/>
              </a:rPr>
              <a:t>Data does not conform to a data model but has some structure.</a:t>
            </a:r>
            <a:endParaRPr lang="en-US" dirty="0"/>
          </a:p>
          <a:p>
            <a:pPr marL="285750" indent="-285750">
              <a:buFont typeface="Arial"/>
              <a:buChar char="•"/>
            </a:pPr>
            <a:r>
              <a:rPr lang="en-US" dirty="0">
                <a:ea typeface="+mn-lt"/>
                <a:cs typeface="+mn-lt"/>
              </a:rPr>
              <a:t>Data cannot be stored in the form of rows and columns as in Databases.</a:t>
            </a:r>
            <a:endParaRPr lang="en-US" dirty="0"/>
          </a:p>
          <a:p>
            <a:pPr marL="285750" indent="-285750">
              <a:buFont typeface="Arial"/>
              <a:buChar char="•"/>
            </a:pPr>
            <a:r>
              <a:rPr lang="en-US" dirty="0">
                <a:ea typeface="+mn-lt"/>
                <a:cs typeface="+mn-lt"/>
              </a:rPr>
              <a:t>Semi-structured data contains tags and elements (Metadata) which is used to group data and describe how the data is stored.</a:t>
            </a:r>
            <a:endParaRPr lang="en-US" dirty="0"/>
          </a:p>
          <a:p>
            <a:pPr marL="285750" indent="-285750">
              <a:buFont typeface="Arial"/>
              <a:buChar char="•"/>
            </a:pPr>
            <a:r>
              <a:rPr lang="en-US" dirty="0">
                <a:ea typeface="+mn-lt"/>
                <a:cs typeface="+mn-lt"/>
              </a:rPr>
              <a:t>Similar entities are grouped together and organized in a hierarchy.</a:t>
            </a:r>
            <a:endParaRPr lang="en-US" dirty="0"/>
          </a:p>
          <a:p>
            <a:endParaRPr lang="en-US" b="1" dirty="0">
              <a:latin typeface="Calibri"/>
              <a:cs typeface="Calibri"/>
            </a:endParaRPr>
          </a:p>
          <a:p>
            <a:endParaRPr lang="en-US" sz="2000" dirty="0">
              <a:latin typeface="Times New Roman"/>
              <a:cs typeface="Times New Roman"/>
            </a:endParaRPr>
          </a:p>
        </p:txBody>
      </p:sp>
      <p:sp>
        <p:nvSpPr>
          <p:cNvPr id="2" name="Footer Placeholder 1">
            <a:extLst>
              <a:ext uri="{FF2B5EF4-FFF2-40B4-BE49-F238E27FC236}">
                <a16:creationId xmlns:a16="http://schemas.microsoft.com/office/drawing/2014/main" id="{A7108F09-B75E-8A74-EE08-68D318BD828A}"/>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6941761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45B205C-3C8B-4A88-ACD2-54D0A6F6BD7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a:t>
            </a:r>
            <a:r>
              <a:rPr lang="en-US" sz="2800" dirty="0" err="1">
                <a:cs typeface="Calibri"/>
              </a:rPr>
              <a:t>Contd</a:t>
            </a:r>
            <a:r>
              <a:rPr lang="en-US" sz="2800" dirty="0">
                <a:cs typeface="Calibri"/>
              </a:rPr>
              <a:t>….)</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2CB858AD-2253-6A99-CBE3-FBA05BD211D1}"/>
              </a:ext>
            </a:extLst>
          </p:cNvPr>
          <p:cNvSpPr txBox="1"/>
          <p:nvPr/>
        </p:nvSpPr>
        <p:spPr>
          <a:xfrm>
            <a:off x="612476" y="1547004"/>
            <a:ext cx="1099580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Advantages of Semi structured Data:</a:t>
            </a:r>
          </a:p>
          <a:p>
            <a:pPr marL="285750" indent="-285750">
              <a:buFont typeface="Arial"/>
              <a:buChar char="•"/>
            </a:pPr>
            <a:r>
              <a:rPr lang="en-US" sz="2000" dirty="0">
                <a:latin typeface="Times New Roman"/>
                <a:ea typeface="+mn-lt"/>
                <a:cs typeface="+mn-lt"/>
              </a:rPr>
              <a:t>The data is not constrained by a fixed schema.</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Flexible  </a:t>
            </a:r>
            <a:r>
              <a:rPr lang="en-US" sz="2000" dirty="0" err="1">
                <a:latin typeface="Times New Roman"/>
                <a:ea typeface="+mn-lt"/>
                <a:cs typeface="+mn-lt"/>
              </a:rPr>
              <a:t>i.e</a:t>
            </a:r>
            <a:r>
              <a:rPr lang="en-US" sz="2000" dirty="0">
                <a:latin typeface="Times New Roman"/>
                <a:ea typeface="+mn-lt"/>
                <a:cs typeface="+mn-lt"/>
              </a:rPr>
              <a:t> Schema can be easily changed.</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is portable.</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It is possible to view structured data as semi-structured data.</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Its supports users who cannot express their need in SQL(</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Structured Query Language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It is a standard language used to manage and manipulate relational databases by querying, updating, and managing the data stored within them</a:t>
            </a:r>
            <a:r>
              <a:rPr lang="en-US" sz="2000" dirty="0">
                <a:latin typeface="Times New Roman"/>
                <a:ea typeface="+mn-lt"/>
                <a:cs typeface="+mn-lt"/>
              </a:rPr>
              <a:t>).</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It can deal easily with the heterogeneity of sources.</a:t>
            </a:r>
            <a:endParaRPr lang="en-US" sz="2000" dirty="0">
              <a:latin typeface="Times New Roman"/>
              <a:cs typeface="Times New Roman"/>
            </a:endParaRPr>
          </a:p>
          <a:p>
            <a:endParaRPr lang="en-US" sz="2000" b="1" dirty="0">
              <a:latin typeface="Times New Roman"/>
              <a:cs typeface="Calibri"/>
            </a:endParaRPr>
          </a:p>
          <a:p>
            <a:endParaRPr lang="en-US" sz="2000" dirty="0">
              <a:latin typeface="Times New Roman"/>
              <a:cs typeface="Times New Roman"/>
            </a:endParaRPr>
          </a:p>
        </p:txBody>
      </p:sp>
      <p:sp>
        <p:nvSpPr>
          <p:cNvPr id="2" name="Footer Placeholder 1">
            <a:extLst>
              <a:ext uri="{FF2B5EF4-FFF2-40B4-BE49-F238E27FC236}">
                <a16:creationId xmlns:a16="http://schemas.microsoft.com/office/drawing/2014/main" id="{727BC81B-39EF-5A9C-50AB-E2B1CB1982D3}"/>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0764577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5A7143F-8CB2-4A08-A3F0-18DA2D50AAA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a:t>
            </a:r>
            <a:endParaRPr lang="en-US" sz="2800" dirty="0"/>
          </a:p>
        </p:txBody>
      </p:sp>
      <p:sp>
        <p:nvSpPr>
          <p:cNvPr id="2" name="Footer Placeholder 1">
            <a:extLst>
              <a:ext uri="{FF2B5EF4-FFF2-40B4-BE49-F238E27FC236}">
                <a16:creationId xmlns:a16="http://schemas.microsoft.com/office/drawing/2014/main" id="{ACC31063-D3F5-99D1-7D78-8EC2DB162F73}"/>
              </a:ext>
            </a:extLst>
          </p:cNvPr>
          <p:cNvSpPr>
            <a:spLocks noGrp="1"/>
          </p:cNvSpPr>
          <p:nvPr>
            <p:ph type="ftr" sz="quarter" idx="11"/>
          </p:nvPr>
        </p:nvSpPr>
        <p:spPr/>
        <p:txBody>
          <a:bodyPr/>
          <a:lstStyle/>
          <a:p>
            <a:r>
              <a:rPr lang="en-US"/>
              <a:t>Dr. Kumod Kumar Gupta     Data Analytics ACSAI0512               Unit Number 2</a:t>
            </a:r>
          </a:p>
        </p:txBody>
      </p:sp>
      <p:graphicFrame>
        <p:nvGraphicFramePr>
          <p:cNvPr id="7" name="Table 6">
            <a:extLst>
              <a:ext uri="{FF2B5EF4-FFF2-40B4-BE49-F238E27FC236}">
                <a16:creationId xmlns:a16="http://schemas.microsoft.com/office/drawing/2014/main" id="{16F9ABDB-40A4-8F12-1C32-E7F187A5E532}"/>
              </a:ext>
            </a:extLst>
          </p:cNvPr>
          <p:cNvGraphicFramePr>
            <a:graphicFrameLocks noGrp="1"/>
          </p:cNvGraphicFramePr>
          <p:nvPr>
            <p:extLst>
              <p:ext uri="{D42A27DB-BD31-4B8C-83A1-F6EECF244321}">
                <p14:modId xmlns:p14="http://schemas.microsoft.com/office/powerpoint/2010/main" val="475480996"/>
              </p:ext>
            </p:extLst>
          </p:nvPr>
        </p:nvGraphicFramePr>
        <p:xfrm>
          <a:off x="1111120" y="968986"/>
          <a:ext cx="9525000" cy="4528199"/>
        </p:xfrm>
        <a:graphic>
          <a:graphicData uri="http://schemas.openxmlformats.org/drawingml/2006/table">
            <a:tbl>
              <a:tblPr firstRow="1" bandRow="1">
                <a:tableStyleId>{5C22544A-7EE6-4342-B048-85BDC9FD1C3A}</a:tableStyleId>
              </a:tblPr>
              <a:tblGrid>
                <a:gridCol w="2381250">
                  <a:extLst>
                    <a:ext uri="{9D8B030D-6E8A-4147-A177-3AD203B41FA5}">
                      <a16:colId xmlns:a16="http://schemas.microsoft.com/office/drawing/2014/main" val="3698706826"/>
                    </a:ext>
                  </a:extLst>
                </a:gridCol>
                <a:gridCol w="2381250">
                  <a:extLst>
                    <a:ext uri="{9D8B030D-6E8A-4147-A177-3AD203B41FA5}">
                      <a16:colId xmlns:a16="http://schemas.microsoft.com/office/drawing/2014/main" val="732225442"/>
                    </a:ext>
                  </a:extLst>
                </a:gridCol>
                <a:gridCol w="2381250">
                  <a:extLst>
                    <a:ext uri="{9D8B030D-6E8A-4147-A177-3AD203B41FA5}">
                      <a16:colId xmlns:a16="http://schemas.microsoft.com/office/drawing/2014/main" val="1663532935"/>
                    </a:ext>
                  </a:extLst>
                </a:gridCol>
                <a:gridCol w="2381250">
                  <a:extLst>
                    <a:ext uri="{9D8B030D-6E8A-4147-A177-3AD203B41FA5}">
                      <a16:colId xmlns:a16="http://schemas.microsoft.com/office/drawing/2014/main" val="90676522"/>
                    </a:ext>
                  </a:extLst>
                </a:gridCol>
              </a:tblGrid>
              <a:tr h="333132">
                <a:tc>
                  <a:txBody>
                    <a:bodyPr/>
                    <a:lstStyle/>
                    <a:p>
                      <a:r>
                        <a:rPr lang="en-US" dirty="0"/>
                        <a:t>Characteristic</a:t>
                      </a:r>
                      <a:endParaRPr lang="en-IN" dirty="0"/>
                    </a:p>
                  </a:txBody>
                  <a:tcPr/>
                </a:tc>
                <a:tc>
                  <a:txBody>
                    <a:bodyPr/>
                    <a:lstStyle/>
                    <a:p>
                      <a:r>
                        <a:rPr lang="en-US" dirty="0"/>
                        <a:t>Structured</a:t>
                      </a:r>
                      <a:endParaRPr lang="en-IN" dirty="0"/>
                    </a:p>
                  </a:txBody>
                  <a:tcPr/>
                </a:tc>
                <a:tc>
                  <a:txBody>
                    <a:bodyPr/>
                    <a:lstStyle/>
                    <a:p>
                      <a:r>
                        <a:rPr lang="en-US" dirty="0"/>
                        <a:t>Unstructured</a:t>
                      </a:r>
                      <a:endParaRPr lang="en-IN" dirty="0"/>
                    </a:p>
                  </a:txBody>
                  <a:tcPr/>
                </a:tc>
                <a:tc>
                  <a:txBody>
                    <a:bodyPr/>
                    <a:lstStyle/>
                    <a:p>
                      <a:r>
                        <a:rPr lang="en-US" dirty="0"/>
                        <a:t>Semi structured</a:t>
                      </a:r>
                      <a:endParaRPr lang="en-IN" dirty="0"/>
                    </a:p>
                  </a:txBody>
                  <a:tcPr/>
                </a:tc>
                <a:extLst>
                  <a:ext uri="{0D108BD9-81ED-4DB2-BD59-A6C34878D82A}">
                    <a16:rowId xmlns:a16="http://schemas.microsoft.com/office/drawing/2014/main" val="1700907449"/>
                  </a:ext>
                </a:extLst>
              </a:tr>
              <a:tr h="1082680">
                <a:tc>
                  <a:txBody>
                    <a:bodyPr/>
                    <a:lstStyle/>
                    <a:p>
                      <a:r>
                        <a:rPr lang="en-US" dirty="0"/>
                        <a:t>Mapping</a:t>
                      </a:r>
                      <a:endParaRPr lang="en-IN" dirty="0"/>
                    </a:p>
                  </a:txBody>
                  <a:tcPr/>
                </a:tc>
                <a:tc>
                  <a:txBody>
                    <a:bodyPr/>
                    <a:lstStyle/>
                    <a:p>
                      <a:r>
                        <a:rPr lang="en-US" dirty="0"/>
                        <a:t>Data is mapped by Relational Database</a:t>
                      </a:r>
                      <a:endParaRPr lang="en-IN" dirty="0"/>
                    </a:p>
                  </a:txBody>
                  <a:tcPr/>
                </a:tc>
                <a:tc>
                  <a:txBody>
                    <a:bodyPr/>
                    <a:lstStyle/>
                    <a:p>
                      <a:r>
                        <a:rPr lang="en-US" dirty="0"/>
                        <a:t>Data is mapped on the basis of binary and simple character</a:t>
                      </a:r>
                      <a:endParaRPr lang="en-IN" dirty="0"/>
                    </a:p>
                  </a:txBody>
                  <a:tcPr/>
                </a:tc>
                <a:tc>
                  <a:txBody>
                    <a:bodyPr/>
                    <a:lstStyle/>
                    <a:p>
                      <a:r>
                        <a:rPr lang="en-US" dirty="0"/>
                        <a:t>Data is mapped with XML/RDF</a:t>
                      </a:r>
                      <a:endParaRPr lang="en-IN" dirty="0"/>
                    </a:p>
                  </a:txBody>
                  <a:tcPr/>
                </a:tc>
                <a:extLst>
                  <a:ext uri="{0D108BD9-81ED-4DB2-BD59-A6C34878D82A}">
                    <a16:rowId xmlns:a16="http://schemas.microsoft.com/office/drawing/2014/main" val="4240012589"/>
                  </a:ext>
                </a:extLst>
              </a:tr>
              <a:tr h="1582378">
                <a:tc>
                  <a:txBody>
                    <a:bodyPr/>
                    <a:lstStyle/>
                    <a:p>
                      <a:r>
                        <a:rPr lang="en-US" dirty="0"/>
                        <a:t>Scalability</a:t>
                      </a:r>
                      <a:endParaRPr lang="en-IN" dirty="0"/>
                    </a:p>
                  </a:txBody>
                  <a:tcPr/>
                </a:tc>
                <a:tc>
                  <a:txBody>
                    <a:bodyPr/>
                    <a:lstStyle/>
                    <a:p>
                      <a:r>
                        <a:rPr lang="en-US" dirty="0"/>
                        <a:t>Data is schema dependent, which makes it less flexible and scalable</a:t>
                      </a:r>
                      <a:endParaRPr lang="en-IN" dirty="0"/>
                    </a:p>
                  </a:txBody>
                  <a:tcPr/>
                </a:tc>
                <a:tc>
                  <a:txBody>
                    <a:bodyPr/>
                    <a:lstStyle/>
                    <a:p>
                      <a:r>
                        <a:rPr lang="en-US" dirty="0"/>
                        <a:t>Due to no dependency, unstructured data is flexible and scalable as well</a:t>
                      </a:r>
                      <a:endParaRPr lang="en-IN" dirty="0"/>
                    </a:p>
                  </a:txBody>
                  <a:tcPr/>
                </a:tc>
                <a:tc>
                  <a:txBody>
                    <a:bodyPr/>
                    <a:lstStyle/>
                    <a:p>
                      <a:r>
                        <a:rPr lang="en-US" dirty="0"/>
                        <a:t>Semi structure data is more scalable and flexible than  flexible structures data, but less flexible when</a:t>
                      </a:r>
                      <a:endParaRPr lang="en-IN" dirty="0"/>
                    </a:p>
                  </a:txBody>
                  <a:tcPr/>
                </a:tc>
                <a:extLst>
                  <a:ext uri="{0D108BD9-81ED-4DB2-BD59-A6C34878D82A}">
                    <a16:rowId xmlns:a16="http://schemas.microsoft.com/office/drawing/2014/main" val="3816543847"/>
                  </a:ext>
                </a:extLst>
              </a:tr>
              <a:tr h="832831">
                <a:tc>
                  <a:txBody>
                    <a:bodyPr/>
                    <a:lstStyle/>
                    <a:p>
                      <a:r>
                        <a:rPr lang="en-US" dirty="0"/>
                        <a:t>Performance</a:t>
                      </a:r>
                      <a:endParaRPr lang="en-IN" dirty="0"/>
                    </a:p>
                  </a:txBody>
                  <a:tcPr/>
                </a:tc>
                <a:tc>
                  <a:txBody>
                    <a:bodyPr/>
                    <a:lstStyle/>
                    <a:p>
                      <a:r>
                        <a:rPr lang="en-US" dirty="0"/>
                        <a:t>Guarantees highest performance with structure query</a:t>
                      </a:r>
                      <a:endParaRPr lang="en-IN" dirty="0"/>
                    </a:p>
                  </a:txBody>
                  <a:tcPr/>
                </a:tc>
                <a:tc>
                  <a:txBody>
                    <a:bodyPr/>
                    <a:lstStyle/>
                    <a:p>
                      <a:r>
                        <a:rPr lang="en-US" dirty="0"/>
                        <a:t>Only Textual query is executable</a:t>
                      </a:r>
                      <a:endParaRPr lang="en-IN" dirty="0"/>
                    </a:p>
                  </a:txBody>
                  <a:tcPr/>
                </a:tc>
                <a:tc>
                  <a:txBody>
                    <a:bodyPr/>
                    <a:lstStyle/>
                    <a:p>
                      <a:r>
                        <a:rPr lang="en-US" dirty="0"/>
                        <a:t>Only allows anonymous queries</a:t>
                      </a:r>
                      <a:endParaRPr lang="en-IN" dirty="0"/>
                    </a:p>
                  </a:txBody>
                  <a:tcPr/>
                </a:tc>
                <a:extLst>
                  <a:ext uri="{0D108BD9-81ED-4DB2-BD59-A6C34878D82A}">
                    <a16:rowId xmlns:a16="http://schemas.microsoft.com/office/drawing/2014/main" val="2716790128"/>
                  </a:ext>
                </a:extLst>
              </a:tr>
              <a:tr h="582981">
                <a:tc>
                  <a:txBody>
                    <a:bodyPr/>
                    <a:lstStyle/>
                    <a:p>
                      <a:r>
                        <a:rPr lang="en-US" dirty="0"/>
                        <a:t>Organized</a:t>
                      </a:r>
                      <a:endParaRPr lang="en-IN" dirty="0"/>
                    </a:p>
                  </a:txBody>
                  <a:tcPr/>
                </a:tc>
                <a:tc>
                  <a:txBody>
                    <a:bodyPr/>
                    <a:lstStyle/>
                    <a:p>
                      <a:r>
                        <a:rPr lang="en-US" dirty="0"/>
                        <a:t>Highly Organized Data</a:t>
                      </a:r>
                      <a:endParaRPr lang="en-IN" dirty="0"/>
                    </a:p>
                  </a:txBody>
                  <a:tcPr/>
                </a:tc>
                <a:tc>
                  <a:txBody>
                    <a:bodyPr/>
                    <a:lstStyle/>
                    <a:p>
                      <a:r>
                        <a:rPr lang="en-US" dirty="0"/>
                        <a:t>Unorganized data</a:t>
                      </a:r>
                      <a:endParaRPr lang="en-IN" dirty="0"/>
                    </a:p>
                  </a:txBody>
                  <a:tcPr/>
                </a:tc>
                <a:tc>
                  <a:txBody>
                    <a:bodyPr/>
                    <a:lstStyle/>
                    <a:p>
                      <a:r>
                        <a:rPr lang="en-US" dirty="0"/>
                        <a:t>Partially organized Data</a:t>
                      </a:r>
                      <a:endParaRPr lang="en-IN" dirty="0"/>
                    </a:p>
                  </a:txBody>
                  <a:tcPr/>
                </a:tc>
                <a:extLst>
                  <a:ext uri="{0D108BD9-81ED-4DB2-BD59-A6C34878D82A}">
                    <a16:rowId xmlns:a16="http://schemas.microsoft.com/office/drawing/2014/main" val="4221867509"/>
                  </a:ext>
                </a:extLst>
              </a:tr>
            </a:tbl>
          </a:graphicData>
        </a:graphic>
      </p:graphicFrame>
      <p:sp>
        <p:nvSpPr>
          <p:cNvPr id="6" name="TextBox 5">
            <a:extLst>
              <a:ext uri="{FF2B5EF4-FFF2-40B4-BE49-F238E27FC236}">
                <a16:creationId xmlns:a16="http://schemas.microsoft.com/office/drawing/2014/main" id="{0757371D-BAF5-DC40-B2B1-0D09594BB7F5}"/>
              </a:ext>
            </a:extLst>
          </p:cNvPr>
          <p:cNvSpPr txBox="1"/>
          <p:nvPr/>
        </p:nvSpPr>
        <p:spPr>
          <a:xfrm>
            <a:off x="914400" y="5456834"/>
            <a:ext cx="9721720" cy="864980"/>
          </a:xfrm>
          <a:prstGeom prst="rect">
            <a:avLst/>
          </a:prstGeom>
          <a:noFill/>
        </p:spPr>
        <p:txBody>
          <a:bodyPr wrap="square">
            <a:spAutoFit/>
          </a:bodyPr>
          <a:lstStyle/>
          <a:p>
            <a:pPr algn="just">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RDF stands for </a:t>
            </a: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Resource Description Framework</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It is a standard model used for representing information about resources on the web, typically in the form of subject-predicate-object expressions, often called triples. RDF is commonly used in semantic web technologies to structure and link data across different systems.</a:t>
            </a:r>
          </a:p>
        </p:txBody>
      </p:sp>
    </p:spTree>
    <p:extLst>
      <p:ext uri="{BB962C8B-B14F-4D97-AF65-F5344CB8AC3E}">
        <p14:creationId xmlns:p14="http://schemas.microsoft.com/office/powerpoint/2010/main" val="32525031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E7BAA73-A9A1-41A6-8DB0-E32D8B058E03}"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2" name="Footer Placeholder 1">
            <a:extLst>
              <a:ext uri="{FF2B5EF4-FFF2-40B4-BE49-F238E27FC236}">
                <a16:creationId xmlns:a16="http://schemas.microsoft.com/office/drawing/2014/main" id="{66A3E768-6152-5989-14FD-0FB5921FF137}"/>
              </a:ext>
            </a:extLst>
          </p:cNvPr>
          <p:cNvSpPr>
            <a:spLocks noGrp="1"/>
          </p:cNvSpPr>
          <p:nvPr>
            <p:ph type="ftr" sz="quarter" idx="11"/>
          </p:nvPr>
        </p:nvSpPr>
        <p:spPr/>
        <p:txBody>
          <a:bodyPr/>
          <a:lstStyle/>
          <a:p>
            <a:r>
              <a:rPr lang="en-US"/>
              <a:t>Dr. Kumod Kumar Gupta     Data Analytics ACSAI0512               Unit Number 2</a:t>
            </a:r>
          </a:p>
        </p:txBody>
      </p:sp>
      <p:pic>
        <p:nvPicPr>
          <p:cNvPr id="4" name="Picture 3" descr="Types of Data. It's been said that Data Scientist is… | by Raghunath D |  Medium">
            <a:extLst>
              <a:ext uri="{FF2B5EF4-FFF2-40B4-BE49-F238E27FC236}">
                <a16:creationId xmlns:a16="http://schemas.microsoft.com/office/drawing/2014/main" id="{18AE8A84-5F18-6701-C755-641C8C31CE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857250"/>
            <a:ext cx="11811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475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sp>
        <p:nvSpPr>
          <p:cNvPr id="9" name="Date Placeholder 8"/>
          <p:cNvSpPr>
            <a:spLocks noGrp="1"/>
          </p:cNvSpPr>
          <p:nvPr>
            <p:ph type="dt" sz="half" idx="10"/>
          </p:nvPr>
        </p:nvSpPr>
        <p:spPr>
          <a:xfrm>
            <a:off x="1905000" y="6492876"/>
            <a:ext cx="2133600" cy="365125"/>
          </a:xfrm>
        </p:spPr>
        <p:txBody>
          <a:bodyPr/>
          <a:lstStyle/>
          <a:p>
            <a:fld id="{1C5356FC-0E10-4AF9-A6B8-0026407C384B}" type="datetime1">
              <a:rPr lang="en-US" smtClean="0"/>
              <a:t>12/30/2024</a:t>
            </a:fld>
            <a:endParaRPr lang="en-US" dirty="0"/>
          </a:p>
        </p:txBody>
      </p:sp>
      <p:sp>
        <p:nvSpPr>
          <p:cNvPr id="10" name="Slide Number Placeholder 9"/>
          <p:cNvSpPr>
            <a:spLocks noGrp="1"/>
          </p:cNvSpPr>
          <p:nvPr>
            <p:ph type="sldNum" sz="quarter" idx="12"/>
          </p:nvPr>
        </p:nvSpPr>
        <p:spPr/>
        <p:txBody>
          <a:bodyPr/>
          <a:lstStyle/>
          <a:p>
            <a:fld id="{B6F15528-21DE-4FAA-801E-634DDDAF4B2B}" type="slidenum">
              <a:rPr lang="en-US" dirty="0" smtClean="0"/>
              <a:pPr/>
              <a:t>4</a:t>
            </a:fld>
            <a:endParaRPr lang="en-US" dirty="0"/>
          </a:p>
        </p:txBody>
      </p:sp>
      <p:sp>
        <p:nvSpPr>
          <p:cNvPr id="13" name="Footer Placeholder 12"/>
          <p:cNvSpPr>
            <a:spLocks noGrp="1"/>
          </p:cNvSpPr>
          <p:nvPr>
            <p:ph type="ftr" sz="quarter" idx="11"/>
          </p:nvPr>
        </p:nvSpPr>
        <p:spPr>
          <a:xfrm>
            <a:off x="3810000" y="6248401"/>
            <a:ext cx="5029200" cy="365125"/>
          </a:xfrm>
        </p:spPr>
        <p:txBody>
          <a:bodyPr/>
          <a:lstStyle/>
          <a:p>
            <a:r>
              <a:rPr lang="en-US"/>
              <a:t>Dr. Kumod Kumar Gupta     Data Analytics ACSAI0512               Unit Number 2</a:t>
            </a:r>
            <a:endParaRPr lang="en-US" dirty="0"/>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pic>
        <p:nvPicPr>
          <p:cNvPr id="8" name="Picture 7">
            <a:extLst>
              <a:ext uri="{FF2B5EF4-FFF2-40B4-BE49-F238E27FC236}">
                <a16:creationId xmlns:a16="http://schemas.microsoft.com/office/drawing/2014/main" id="{E8BFC5ED-45F5-F38D-18C3-D6527BC5F9CE}"/>
              </a:ext>
            </a:extLst>
          </p:cNvPr>
          <p:cNvPicPr>
            <a:picLocks noChangeAspect="1"/>
          </p:cNvPicPr>
          <p:nvPr/>
        </p:nvPicPr>
        <p:blipFill rotWithShape="1">
          <a:blip r:embed="rId4"/>
          <a:srcRect l="30625" t="18751" r="31875" b="5000"/>
          <a:stretch/>
        </p:blipFill>
        <p:spPr>
          <a:xfrm>
            <a:off x="1943100" y="1068390"/>
            <a:ext cx="8305800" cy="5165724"/>
          </a:xfrm>
          <a:prstGeom prst="rect">
            <a:avLst/>
          </a:prstGeom>
        </p:spPr>
      </p:pic>
    </p:spTree>
    <p:extLst>
      <p:ext uri="{BB962C8B-B14F-4D97-AF65-F5344CB8AC3E}">
        <p14:creationId xmlns:p14="http://schemas.microsoft.com/office/powerpoint/2010/main" val="28048457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62D988A-5324-4977-B7F6-885A6904C32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40</a:t>
            </a:fld>
            <a:endParaRPr dirty="0"/>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2" name="Footer Placeholder 1">
            <a:extLst>
              <a:ext uri="{FF2B5EF4-FFF2-40B4-BE49-F238E27FC236}">
                <a16:creationId xmlns:a16="http://schemas.microsoft.com/office/drawing/2014/main" id="{66A3E768-6152-5989-14FD-0FB5921FF137}"/>
              </a:ext>
            </a:extLst>
          </p:cNvPr>
          <p:cNvSpPr>
            <a:spLocks noGrp="1"/>
          </p:cNvSpPr>
          <p:nvPr>
            <p:ph type="ftr" sz="quarter" idx="11"/>
          </p:nvPr>
        </p:nvSpPr>
        <p:spPr/>
        <p:txBody>
          <a:bodyPr/>
          <a:lstStyle/>
          <a:p>
            <a:r>
              <a:rPr lang="en-US"/>
              <a:t>Dr. Kumod Kumar Gupta     Data Analytics ACSAI0512               Unit Number 2</a:t>
            </a:r>
          </a:p>
        </p:txBody>
      </p:sp>
      <p:pic>
        <p:nvPicPr>
          <p:cNvPr id="11" name="Picture 10">
            <a:extLst>
              <a:ext uri="{FF2B5EF4-FFF2-40B4-BE49-F238E27FC236}">
                <a16:creationId xmlns:a16="http://schemas.microsoft.com/office/drawing/2014/main" id="{DC84C0E5-951A-B598-8CD6-76376C87FB5B}"/>
              </a:ext>
            </a:extLst>
          </p:cNvPr>
          <p:cNvPicPr>
            <a:picLocks noChangeAspect="1"/>
          </p:cNvPicPr>
          <p:nvPr/>
        </p:nvPicPr>
        <p:blipFill>
          <a:blip r:embed="rId4"/>
          <a:stretch>
            <a:fillRect/>
          </a:stretch>
        </p:blipFill>
        <p:spPr>
          <a:xfrm>
            <a:off x="228600" y="977414"/>
            <a:ext cx="11734800" cy="5429250"/>
          </a:xfrm>
          <a:prstGeom prst="rect">
            <a:avLst/>
          </a:prstGeom>
        </p:spPr>
      </p:pic>
    </p:spTree>
    <p:extLst>
      <p:ext uri="{BB962C8B-B14F-4D97-AF65-F5344CB8AC3E}">
        <p14:creationId xmlns:p14="http://schemas.microsoft.com/office/powerpoint/2010/main" val="160001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58104F8-526F-4B9A-A036-68FC92D5855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2" name="Footer Placeholder 1">
            <a:extLst>
              <a:ext uri="{FF2B5EF4-FFF2-40B4-BE49-F238E27FC236}">
                <a16:creationId xmlns:a16="http://schemas.microsoft.com/office/drawing/2014/main" id="{66A3E768-6152-5989-14FD-0FB5921FF137}"/>
              </a:ext>
            </a:extLst>
          </p:cNvPr>
          <p:cNvSpPr>
            <a:spLocks noGrp="1"/>
          </p:cNvSpPr>
          <p:nvPr>
            <p:ph type="ftr" sz="quarter" idx="11"/>
          </p:nvPr>
        </p:nvSpPr>
        <p:spPr/>
        <p:txBody>
          <a:bodyPr/>
          <a:lstStyle/>
          <a:p>
            <a:r>
              <a:rPr lang="en-US"/>
              <a:t>Dr. Kumod Kumar Gupta     Data Analytics ACSAI0512               Unit Number 2</a:t>
            </a:r>
          </a:p>
        </p:txBody>
      </p:sp>
      <p:sp>
        <p:nvSpPr>
          <p:cNvPr id="6" name="Content Placeholder 6">
            <a:extLst>
              <a:ext uri="{FF2B5EF4-FFF2-40B4-BE49-F238E27FC236}">
                <a16:creationId xmlns:a16="http://schemas.microsoft.com/office/drawing/2014/main" id="{526082A1-746D-9E59-95E9-F722E001EB63}"/>
              </a:ext>
            </a:extLst>
          </p:cNvPr>
          <p:cNvSpPr txBox="1">
            <a:spLocks/>
          </p:cNvSpPr>
          <p:nvPr/>
        </p:nvSpPr>
        <p:spPr>
          <a:xfrm>
            <a:off x="457200" y="808037"/>
            <a:ext cx="11277600" cy="170656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US" sz="2000" dirty="0"/>
              <a:t>There are two types of variables you’ll find in your data – numerical and categorical. Numerical data can be divided into continuous or discrete values. And categorical data can be broken down into nominal and ordinal values.</a:t>
            </a:r>
            <a:endParaRPr lang="en-IN" sz="2000" dirty="0"/>
          </a:p>
        </p:txBody>
      </p:sp>
      <p:pic>
        <p:nvPicPr>
          <p:cNvPr id="7" name="Picture 6">
            <a:extLst>
              <a:ext uri="{FF2B5EF4-FFF2-40B4-BE49-F238E27FC236}">
                <a16:creationId xmlns:a16="http://schemas.microsoft.com/office/drawing/2014/main" id="{B169F530-AF19-CBDD-9B87-74C844174764}"/>
              </a:ext>
            </a:extLst>
          </p:cNvPr>
          <p:cNvPicPr>
            <a:picLocks noChangeAspect="1"/>
          </p:cNvPicPr>
          <p:nvPr/>
        </p:nvPicPr>
        <p:blipFill>
          <a:blip r:embed="rId4"/>
          <a:stretch>
            <a:fillRect/>
          </a:stretch>
        </p:blipFill>
        <p:spPr>
          <a:xfrm>
            <a:off x="1131337" y="2286000"/>
            <a:ext cx="9982200" cy="1706563"/>
          </a:xfrm>
          <a:prstGeom prst="rect">
            <a:avLst/>
          </a:prstGeom>
        </p:spPr>
      </p:pic>
      <p:sp>
        <p:nvSpPr>
          <p:cNvPr id="9" name="TextBox 8">
            <a:extLst>
              <a:ext uri="{FF2B5EF4-FFF2-40B4-BE49-F238E27FC236}">
                <a16:creationId xmlns:a16="http://schemas.microsoft.com/office/drawing/2014/main" id="{B670A9B9-C115-3EDF-7C0A-9AF8A086C088}"/>
              </a:ext>
            </a:extLst>
          </p:cNvPr>
          <p:cNvSpPr txBox="1"/>
          <p:nvPr/>
        </p:nvSpPr>
        <p:spPr>
          <a:xfrm>
            <a:off x="685800" y="4177133"/>
            <a:ext cx="9906000" cy="1477328"/>
          </a:xfrm>
          <a:prstGeom prst="rect">
            <a:avLst/>
          </a:prstGeom>
          <a:noFill/>
        </p:spPr>
        <p:txBody>
          <a:bodyPr wrap="square">
            <a:spAutoFit/>
          </a:bodyPr>
          <a:lstStyle/>
          <a:p>
            <a:pPr marL="285750" indent="-285750" algn="just">
              <a:buFont typeface="Symbol" panose="05050102010706020507" pitchFamily="18" charset="2"/>
              <a:buChar char="·"/>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Nominal Values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These are categories or labels without any particular order. For example, "red", "blue", and "green" are nominal values for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colors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You can't say one is "greater" or "less" than the other.</a:t>
            </a:r>
          </a:p>
          <a:p>
            <a:pPr marL="285750" indent="-285750" algn="just">
              <a:buFont typeface="Symbol" panose="05050102010706020507" pitchFamily="18" charset="2"/>
              <a:buChar char="·"/>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Ordinal Values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These categories have a specific order or ranking. For example, "small", "medium", and "large" have an inherent order, where "large" is greater than "medium", and "medium" is greater than "small".</a:t>
            </a:r>
          </a:p>
        </p:txBody>
      </p:sp>
    </p:spTree>
    <p:extLst>
      <p:ext uri="{BB962C8B-B14F-4D97-AF65-F5344CB8AC3E}">
        <p14:creationId xmlns:p14="http://schemas.microsoft.com/office/powerpoint/2010/main" val="30225624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923ABB6-55C3-4FFE-B87F-4BD2B20481C4}"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1388853" y="3200400"/>
            <a:ext cx="960119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b="1" dirty="0"/>
              <a:t>Numerical Data:</a:t>
            </a:r>
            <a:r>
              <a:rPr lang="en-US" dirty="0"/>
              <a:t> Numerical data can further be classified into two categories:</a:t>
            </a:r>
          </a:p>
          <a:p>
            <a:endParaRPr lang="en-US" dirty="0">
              <a:cs typeface="Calibri"/>
            </a:endParaRPr>
          </a:p>
          <a:p>
            <a:pPr marL="0" lvl="1"/>
            <a:r>
              <a:rPr lang="en-US" b="1" dirty="0"/>
              <a:t>A) Discrete Data:</a:t>
            </a:r>
            <a:r>
              <a:rPr lang="en-US" dirty="0"/>
              <a:t> Discrete data contains the data which have discrete numerical values for example Number of Children, Defects per Hour etc.</a:t>
            </a:r>
            <a:endParaRPr lang="en-US">
              <a:cs typeface="Calibri"/>
            </a:endParaRPr>
          </a:p>
          <a:p>
            <a:pPr marL="0" lvl="1"/>
            <a:endParaRPr lang="en-US" dirty="0"/>
          </a:p>
          <a:p>
            <a:pPr marL="0" lvl="1"/>
            <a:r>
              <a:rPr lang="en-US" b="1" dirty="0"/>
              <a:t>B) Continuous Data:</a:t>
            </a:r>
            <a:r>
              <a:rPr lang="en-US" dirty="0"/>
              <a:t> Continuous data contains the data which have continuous numerical values for example Weight, Voltage etc.</a:t>
            </a:r>
          </a:p>
          <a:p>
            <a:pPr marL="0" lvl="1"/>
            <a:endParaRPr lang="en-US" dirty="0">
              <a:cs typeface="Calibri"/>
            </a:endParaRPr>
          </a:p>
        </p:txBody>
      </p:sp>
      <p:pic>
        <p:nvPicPr>
          <p:cNvPr id="8" name="Picture 7" descr="Numerical data: Types and ...">
            <a:extLst>
              <a:ext uri="{FF2B5EF4-FFF2-40B4-BE49-F238E27FC236}">
                <a16:creationId xmlns:a16="http://schemas.microsoft.com/office/drawing/2014/main" id="{0C687573-C3BF-CB9B-82EE-AE9B7008CC6A}"/>
              </a:ext>
            </a:extLst>
          </p:cNvPr>
          <p:cNvPicPr>
            <a:picLocks noChangeAspect="1"/>
          </p:cNvPicPr>
          <p:nvPr/>
        </p:nvPicPr>
        <p:blipFill>
          <a:blip r:embed="rId4"/>
          <a:stretch>
            <a:fillRect/>
          </a:stretch>
        </p:blipFill>
        <p:spPr>
          <a:xfrm>
            <a:off x="3273006" y="1421022"/>
            <a:ext cx="5229044" cy="1543050"/>
          </a:xfrm>
          <a:prstGeom prst="rect">
            <a:avLst/>
          </a:prstGeom>
        </p:spPr>
      </p:pic>
      <p:sp>
        <p:nvSpPr>
          <p:cNvPr id="2" name="Footer Placeholder 1">
            <a:extLst>
              <a:ext uri="{FF2B5EF4-FFF2-40B4-BE49-F238E27FC236}">
                <a16:creationId xmlns:a16="http://schemas.microsoft.com/office/drawing/2014/main" id="{66A3E768-6152-5989-14FD-0FB5921FF137}"/>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597788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A6109DE4-3943-4594-A7C4-5AF187DE47F7}"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Times New Roman"/>
                <a:cs typeface="Times New Roman"/>
              </a:rPr>
              <a:t>Types of categorical data</a:t>
            </a:r>
          </a:p>
          <a:p>
            <a:r>
              <a:rPr lang="en-US" dirty="0">
                <a:latin typeface="Times New Roman"/>
                <a:ea typeface="+mn-lt"/>
                <a:cs typeface="+mn-lt"/>
              </a:rPr>
              <a:t>Categorical data often includes values and observations that can be categorized or grouped. Bar graphs and pie charts are the best ways to show this data. More specifically, there are two kinds of categorical data:</a:t>
            </a:r>
            <a:endParaRPr lang="en-US" dirty="0">
              <a:latin typeface="Times New Roman"/>
              <a:cs typeface="Times New Roman"/>
            </a:endParaRPr>
          </a:p>
          <a:p>
            <a:pPr marL="285750" indent="-285750">
              <a:buFont typeface="Arial"/>
              <a:buChar char="•"/>
            </a:pPr>
            <a:r>
              <a:rPr lang="en-US" dirty="0">
                <a:latin typeface="Times New Roman"/>
                <a:ea typeface="+mn-lt"/>
                <a:cs typeface="+mn-lt"/>
              </a:rPr>
              <a:t>Nominal Data</a:t>
            </a:r>
            <a:endParaRPr lang="en-US" dirty="0">
              <a:latin typeface="Times New Roman"/>
              <a:cs typeface="Times New Roman"/>
            </a:endParaRPr>
          </a:p>
          <a:p>
            <a:pPr marL="285750" indent="-285750">
              <a:buFont typeface="Arial"/>
              <a:buChar char="•"/>
            </a:pPr>
            <a:r>
              <a:rPr lang="en-US" dirty="0">
                <a:latin typeface="Times New Roman"/>
                <a:ea typeface="+mn-lt"/>
                <a:cs typeface="+mn-lt"/>
              </a:rPr>
              <a:t>Ordinal Data</a:t>
            </a:r>
            <a:endParaRPr lang="en-US" dirty="0">
              <a:latin typeface="Times New Roman"/>
              <a:cs typeface="Times New Roman"/>
            </a:endParaRPr>
          </a:p>
          <a:p>
            <a:endParaRPr lang="en-US" b="1" dirty="0">
              <a:latin typeface="Times New Roman"/>
              <a:cs typeface="Calibri"/>
            </a:endParaRPr>
          </a:p>
          <a:p>
            <a:pPr marL="285750" indent="-285750">
              <a:buFont typeface="Arial"/>
              <a:buChar char="•"/>
            </a:pPr>
            <a:r>
              <a:rPr lang="en-US" b="1" dirty="0">
                <a:latin typeface="Times New Roman"/>
                <a:ea typeface="+mn-lt"/>
                <a:cs typeface="+mn-lt"/>
              </a:rPr>
              <a:t>Nominal Data</a:t>
            </a:r>
            <a:endParaRPr lang="en-US" b="1" dirty="0">
              <a:latin typeface="Times New Roman"/>
              <a:cs typeface="Times New Roman"/>
            </a:endParaRPr>
          </a:p>
          <a:p>
            <a:r>
              <a:rPr lang="en-US" dirty="0">
                <a:latin typeface="Times New Roman"/>
                <a:ea typeface="+mn-lt"/>
                <a:cs typeface="+mn-lt"/>
              </a:rPr>
              <a:t>Nominal data is a type of data that consists of categories that can’t be ordered or ranked. It is also called a nominal scale. . Nominal data can’t be ranked or measured in any way. Still, nominal data can be both qualitative and quantitative at times. </a:t>
            </a:r>
            <a:endParaRPr lang="en-US" dirty="0">
              <a:latin typeface="Times New Roman"/>
              <a:cs typeface="Calibri"/>
            </a:endParaRPr>
          </a:p>
          <a:p>
            <a:endParaRPr lang="en-US" b="1" dirty="0">
              <a:latin typeface="Times New Roman"/>
              <a:cs typeface="Calibri"/>
            </a:endParaRPr>
          </a:p>
          <a:p>
            <a:r>
              <a:rPr lang="en-US" dirty="0">
                <a:latin typeface="Times New Roman"/>
                <a:ea typeface="+mn-lt"/>
                <a:cs typeface="+mn-lt"/>
              </a:rPr>
              <a:t>Some examples of nominal data are symbols, words, letters, and the gender of a person.</a:t>
            </a:r>
            <a:endParaRPr lang="en-US" dirty="0">
              <a:latin typeface="Times New Roman"/>
              <a:cs typeface="Times New Roman"/>
            </a:endParaRPr>
          </a:p>
          <a:p>
            <a:pPr marL="285750" indent="-285750">
              <a:buFont typeface="Arial"/>
              <a:buChar char="•"/>
            </a:pPr>
            <a:r>
              <a:rPr lang="en-US" b="1" dirty="0">
                <a:latin typeface="Times New Roman"/>
                <a:ea typeface="+mn-lt"/>
                <a:cs typeface="+mn-lt"/>
              </a:rPr>
              <a:t>Ordinal Data</a:t>
            </a:r>
            <a:endParaRPr lang="en-US" b="1" dirty="0">
              <a:latin typeface="Times New Roman"/>
              <a:cs typeface="Times New Roman"/>
            </a:endParaRPr>
          </a:p>
          <a:p>
            <a:r>
              <a:rPr lang="en-US" dirty="0">
                <a:latin typeface="Times New Roman"/>
                <a:ea typeface="+mn-lt"/>
                <a:cs typeface="+mn-lt"/>
              </a:rPr>
              <a:t>Ordinal data is a category of data that has a natural order. It is often used in surveys, questionnaires, and the fields of finance and economics. Ordinal data stands out since it is impossible to differentiate between data values.</a:t>
            </a:r>
            <a:endParaRPr lang="en-US" dirty="0">
              <a:latin typeface="Times New Roman"/>
              <a:cs typeface="Times New Roman"/>
            </a:endParaRPr>
          </a:p>
          <a:p>
            <a:endParaRPr lang="en-US" dirty="0">
              <a:latin typeface="Times New Roman"/>
              <a:cs typeface="Calibri"/>
            </a:endParaRPr>
          </a:p>
          <a:p>
            <a:r>
              <a:rPr lang="en-US" dirty="0">
                <a:latin typeface="Times New Roman"/>
                <a:ea typeface="+mn-lt"/>
                <a:cs typeface="+mn-lt"/>
              </a:rPr>
              <a:t>Clothing sizes are one example of this type of data (small, medium, and large are not measurable differences, but they are clearly ordered to show size comparisons).</a:t>
            </a:r>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E9AFE4DA-3D75-D0B6-D76E-8B06551255F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41521927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B44CE36-FDBC-4C9A-9960-76264761062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pic>
        <p:nvPicPr>
          <p:cNvPr id="2" name="Picture 1" descr="A diagram of a cat and a pencil&#10;&#10;Description automatically generated">
            <a:extLst>
              <a:ext uri="{FF2B5EF4-FFF2-40B4-BE49-F238E27FC236}">
                <a16:creationId xmlns:a16="http://schemas.microsoft.com/office/drawing/2014/main" id="{DD7AD148-D629-8062-F80A-52FF75079395}"/>
              </a:ext>
            </a:extLst>
          </p:cNvPr>
          <p:cNvPicPr>
            <a:picLocks noChangeAspect="1"/>
          </p:cNvPicPr>
          <p:nvPr/>
        </p:nvPicPr>
        <p:blipFill>
          <a:blip r:embed="rId4"/>
          <a:stretch>
            <a:fillRect/>
          </a:stretch>
        </p:blipFill>
        <p:spPr>
          <a:xfrm>
            <a:off x="3053212" y="1976618"/>
            <a:ext cx="6071198" cy="3048538"/>
          </a:xfrm>
          <a:prstGeom prst="rect">
            <a:avLst/>
          </a:prstGeom>
        </p:spPr>
      </p:pic>
      <p:sp>
        <p:nvSpPr>
          <p:cNvPr id="6" name="Footer Placeholder 5">
            <a:extLst>
              <a:ext uri="{FF2B5EF4-FFF2-40B4-BE49-F238E27FC236}">
                <a16:creationId xmlns:a16="http://schemas.microsoft.com/office/drawing/2014/main" id="{C47658AD-5BC0-8C22-3B1B-FC81B30DB3BD}"/>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9684903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31A5EC5-0DCC-43AB-947D-56C8EC114384}"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52014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Times New Roman"/>
                <a:cs typeface="Times New Roman"/>
              </a:rPr>
              <a:t>Graphical Data:</a:t>
            </a:r>
          </a:p>
          <a:p>
            <a:pPr marL="342900" indent="-342900" algn="just">
              <a:buFont typeface="Arial" panose="020B0604020202020204" pitchFamily="34" charset="0"/>
              <a:buChar char="•"/>
            </a:pPr>
            <a:r>
              <a:rPr lang="en-US" sz="2000" dirty="0">
                <a:latin typeface="Times New Roman" panose="02020603050405020304" pitchFamily="18" charset="0"/>
                <a:ea typeface="+mn-lt"/>
                <a:cs typeface="Times New Roman" panose="02020603050405020304" pitchFamily="18" charset="0"/>
              </a:rPr>
              <a:t>Graphical Representation of Data,” where numbers and facts become lively pictures and colorful diagrams. Instead of staring at boring lists of numbers, we use fun charts, cool graphs, and interesting visuals to understand information better. </a:t>
            </a:r>
          </a:p>
          <a:p>
            <a:pPr marL="342900" indent="-342900" algn="just">
              <a:buFont typeface="Arial" panose="020B0604020202020204" pitchFamily="34" charset="0"/>
              <a:buChar char="•"/>
            </a:pPr>
            <a:r>
              <a:rPr lang="en-US" sz="2000" dirty="0">
                <a:latin typeface="Times New Roman" panose="02020603050405020304" pitchFamily="18" charset="0"/>
                <a:ea typeface="+mn-lt"/>
                <a:cs typeface="Times New Roman" panose="02020603050405020304" pitchFamily="18" charset="0"/>
              </a:rPr>
              <a:t>In this exciting concept of data visualization, we’ll learn about different kinds of graphs, charts, and pictures that help us see patterns and stories hidden in data.</a:t>
            </a:r>
            <a:endParaRPr lang="en-US"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ea typeface="+mn-lt"/>
              <a:cs typeface="Times New Roman" panose="02020603050405020304" pitchFamily="18" charset="0"/>
            </a:endParaRPr>
          </a:p>
          <a:p>
            <a:pPr algn="just"/>
            <a:r>
              <a:rPr lang="en-US" sz="2000" dirty="0">
                <a:latin typeface="Times New Roman" panose="02020603050405020304" pitchFamily="18" charset="0"/>
                <a:ea typeface="+mn-lt"/>
                <a:cs typeface="Times New Roman" panose="02020603050405020304" pitchFamily="18" charset="0"/>
              </a:rPr>
              <a:t>Graphics Representation is a way of representing any data in picturized form. It helps a reader to understand the large set of data very easily as it gives us various data patterns in visualized form.</a:t>
            </a:r>
            <a:endParaRPr lang="en-US"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ea typeface="+mn-lt"/>
                <a:cs typeface="Times New Roman" panose="02020603050405020304" pitchFamily="18" charset="0"/>
              </a:rPr>
              <a:t>There are two ways of representing data,</a:t>
            </a:r>
            <a:endParaRPr lang="en-US" dirty="0">
              <a:latin typeface="Times New Roman" panose="02020603050405020304" pitchFamily="18" charset="0"/>
              <a:cs typeface="Times New Roman" panose="02020603050405020304" pitchFamily="18" charset="0"/>
            </a:endParaRPr>
          </a:p>
          <a:p>
            <a:pPr marL="285750" indent="-285750" algn="just">
              <a:buFont typeface="Arial"/>
              <a:buChar char="•"/>
            </a:pPr>
            <a:r>
              <a:rPr lang="en-US" sz="2000" dirty="0">
                <a:latin typeface="Times New Roman" panose="02020603050405020304" pitchFamily="18" charset="0"/>
                <a:ea typeface="+mn-lt"/>
                <a:cs typeface="Times New Roman" panose="02020603050405020304" pitchFamily="18" charset="0"/>
              </a:rPr>
              <a:t>Tables</a:t>
            </a:r>
            <a:endParaRPr lang="en-US" dirty="0">
              <a:latin typeface="Times New Roman" panose="02020603050405020304" pitchFamily="18" charset="0"/>
              <a:cs typeface="Times New Roman" panose="02020603050405020304" pitchFamily="18" charset="0"/>
            </a:endParaRPr>
          </a:p>
          <a:p>
            <a:pPr marL="285750" indent="-285750" algn="just">
              <a:buFont typeface="Arial"/>
              <a:buChar char="•"/>
            </a:pPr>
            <a:r>
              <a:rPr lang="en-US" sz="2000" dirty="0">
                <a:latin typeface="Times New Roman" panose="02020603050405020304" pitchFamily="18" charset="0"/>
                <a:ea typeface="+mn-lt"/>
                <a:cs typeface="Times New Roman" panose="02020603050405020304" pitchFamily="18" charset="0"/>
              </a:rPr>
              <a:t>Pictorial Representation through graphs.</a:t>
            </a:r>
            <a:endParaRPr lang="en-US" dirty="0">
              <a:latin typeface="Times New Roman" panose="02020603050405020304" pitchFamily="18" charset="0"/>
              <a:cs typeface="Times New Roman" panose="02020603050405020304" pitchFamily="18" charset="0"/>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68BDD9F7-54F8-DBC4-F180-B990551C11CF}"/>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3121594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F95420E-6DE8-404C-9402-C4A445DC870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40318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dirty="0">
              <a:latin typeface="Times New Roman"/>
              <a:cs typeface="Times New Roman"/>
            </a:endParaRPr>
          </a:p>
          <a:p>
            <a:r>
              <a:rPr lang="en-US" sz="2000" b="1" dirty="0"/>
              <a:t>Types of Graphical Representations:</a:t>
            </a:r>
            <a:endParaRPr lang="en-US" sz="2000" b="1" dirty="0">
              <a:cs typeface="Calibri"/>
            </a:endParaRPr>
          </a:p>
          <a:p>
            <a:endParaRPr lang="en-US" b="1" dirty="0">
              <a:latin typeface="Calibri"/>
              <a:cs typeface="Calibri"/>
            </a:endParaRPr>
          </a:p>
          <a:p>
            <a:r>
              <a:rPr lang="en-US" b="1" dirty="0">
                <a:latin typeface="Times New Roman"/>
                <a:cs typeface="Times New Roman"/>
              </a:rPr>
              <a:t>Line Graphs:</a:t>
            </a:r>
          </a:p>
          <a:p>
            <a:endParaRPr lang="en-US" dirty="0">
              <a:latin typeface="Times New Roman"/>
              <a:ea typeface="+mn-lt"/>
              <a:cs typeface="Times New Roman"/>
            </a:endParaRPr>
          </a:p>
          <a:p>
            <a:r>
              <a:rPr lang="en-US" dirty="0">
                <a:latin typeface="Times New Roman"/>
                <a:ea typeface="+mn-lt"/>
                <a:cs typeface="+mn-lt"/>
              </a:rPr>
              <a:t>A line graph is used to show how the value of a particular variable changes with time. We plot this graph by connecting the points at different values of the variable. It can be useful for analyzing the trends in the data and predicting further trends. </a:t>
            </a:r>
            <a:endParaRPr lang="en-US" dirty="0">
              <a:latin typeface="Times New Roman"/>
              <a:cs typeface="Times New Roman"/>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A graph with a line graph&#10;&#10;Description automatically generated">
            <a:extLst>
              <a:ext uri="{FF2B5EF4-FFF2-40B4-BE49-F238E27FC236}">
                <a16:creationId xmlns:a16="http://schemas.microsoft.com/office/drawing/2014/main" id="{F812FD64-3173-EB00-0A7A-06E8A5208D01}"/>
              </a:ext>
            </a:extLst>
          </p:cNvPr>
          <p:cNvPicPr>
            <a:picLocks noChangeAspect="1"/>
          </p:cNvPicPr>
          <p:nvPr/>
        </p:nvPicPr>
        <p:blipFill>
          <a:blip r:embed="rId4"/>
          <a:stretch>
            <a:fillRect/>
          </a:stretch>
        </p:blipFill>
        <p:spPr>
          <a:xfrm>
            <a:off x="2667000" y="3273800"/>
            <a:ext cx="8763000" cy="2866845"/>
          </a:xfrm>
          <a:prstGeom prst="rect">
            <a:avLst/>
          </a:prstGeom>
        </p:spPr>
      </p:pic>
      <p:sp>
        <p:nvSpPr>
          <p:cNvPr id="6" name="Footer Placeholder 5">
            <a:extLst>
              <a:ext uri="{FF2B5EF4-FFF2-40B4-BE49-F238E27FC236}">
                <a16:creationId xmlns:a16="http://schemas.microsoft.com/office/drawing/2014/main" id="{64D9A6C2-0432-758A-A698-EF77CF3CAD90}"/>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5237312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9898FD0-2846-417F-A136-15440FC9E37D}"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dirty="0">
              <a:latin typeface="Times New Roman"/>
              <a:cs typeface="Times New Roman"/>
            </a:endParaRPr>
          </a:p>
          <a:p>
            <a:r>
              <a:rPr lang="en-US" sz="2000" b="1" dirty="0"/>
              <a:t>Types of Graphical Representations:</a:t>
            </a:r>
            <a:endParaRPr lang="en-US" sz="2000" b="1" dirty="0">
              <a:cs typeface="Calibri"/>
            </a:endParaRPr>
          </a:p>
          <a:p>
            <a:endParaRPr lang="en-US" b="1" dirty="0">
              <a:latin typeface="Calibri"/>
              <a:cs typeface="Calibri"/>
            </a:endParaRPr>
          </a:p>
          <a:p>
            <a:r>
              <a:rPr lang="en-US" b="1" dirty="0">
                <a:latin typeface="Times New Roman"/>
                <a:cs typeface="Times New Roman"/>
              </a:rPr>
              <a:t>Bar  Graphs:</a:t>
            </a:r>
          </a:p>
          <a:p>
            <a:endParaRPr lang="en-US" dirty="0">
              <a:latin typeface="Times New Roman"/>
              <a:ea typeface="+mn-lt"/>
              <a:cs typeface="Times New Roman"/>
            </a:endParaRPr>
          </a:p>
          <a:p>
            <a:pPr algn="just"/>
            <a:r>
              <a:rPr lang="en-US" dirty="0">
                <a:ea typeface="+mn-lt"/>
                <a:cs typeface="+mn-lt"/>
              </a:rPr>
              <a:t>A bar graph is a type of graphical representation of the data in which bars of uniform width are drawn with equal spacing between them on one axis (x-axis usually), depicting the variable. </a:t>
            </a:r>
            <a:r>
              <a:rPr lang="en-US" b="1" dirty="0">
                <a:ea typeface="+mn-lt"/>
                <a:cs typeface="+mn-lt"/>
              </a:rPr>
              <a:t>The values of the variables are represented by the height of the bars. </a:t>
            </a:r>
            <a:endParaRPr lang="en-US" dirty="0"/>
          </a:p>
          <a:p>
            <a:pPr algn="just"/>
            <a:endParaRPr lang="en-US" b="1" dirty="0">
              <a:cs typeface="Calibri"/>
            </a:endParaRPr>
          </a:p>
          <a:p>
            <a:br>
              <a:rPr lang="en-US" dirty="0"/>
            </a:br>
            <a:endParaRPr lang="en-US" dirty="0"/>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6" name="Picture 5" descr="A graph with green bars&#10;&#10;Description automatically generated">
            <a:extLst>
              <a:ext uri="{FF2B5EF4-FFF2-40B4-BE49-F238E27FC236}">
                <a16:creationId xmlns:a16="http://schemas.microsoft.com/office/drawing/2014/main" id="{C3200B98-E8E7-F7FA-DFF2-5907A1A02C26}"/>
              </a:ext>
            </a:extLst>
          </p:cNvPr>
          <p:cNvPicPr>
            <a:picLocks noChangeAspect="1"/>
          </p:cNvPicPr>
          <p:nvPr/>
        </p:nvPicPr>
        <p:blipFill>
          <a:blip r:embed="rId4"/>
          <a:stretch>
            <a:fillRect/>
          </a:stretch>
        </p:blipFill>
        <p:spPr>
          <a:xfrm>
            <a:off x="3056627" y="3662385"/>
            <a:ext cx="5216105" cy="2034890"/>
          </a:xfrm>
          <a:prstGeom prst="rect">
            <a:avLst/>
          </a:prstGeom>
        </p:spPr>
      </p:pic>
      <p:sp>
        <p:nvSpPr>
          <p:cNvPr id="2" name="Footer Placeholder 1">
            <a:extLst>
              <a:ext uri="{FF2B5EF4-FFF2-40B4-BE49-F238E27FC236}">
                <a16:creationId xmlns:a16="http://schemas.microsoft.com/office/drawing/2014/main" id="{6F985D49-4442-67DA-0F16-B5AB381CA6A3}"/>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4830457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A9968FF7-52BF-4F53-AF67-9B7F47D9A74E}"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dirty="0">
              <a:latin typeface="Times New Roman"/>
              <a:cs typeface="Times New Roman"/>
            </a:endParaRPr>
          </a:p>
          <a:p>
            <a:r>
              <a:rPr lang="en-US" sz="2000" b="1" dirty="0"/>
              <a:t>Types of Graphical Representations:</a:t>
            </a:r>
            <a:endParaRPr lang="en-US" sz="2000" b="1" dirty="0">
              <a:cs typeface="Calibri"/>
            </a:endParaRPr>
          </a:p>
          <a:p>
            <a:endParaRPr lang="en-US" b="1" dirty="0">
              <a:latin typeface="Calibri"/>
              <a:cs typeface="Calibri"/>
            </a:endParaRPr>
          </a:p>
          <a:p>
            <a:r>
              <a:rPr lang="en-US" b="1" dirty="0">
                <a:latin typeface="Times New Roman"/>
                <a:cs typeface="Times New Roman"/>
              </a:rPr>
              <a:t>Histograms:</a:t>
            </a:r>
          </a:p>
          <a:p>
            <a:endParaRPr lang="en-US" dirty="0">
              <a:latin typeface="Times New Roman"/>
              <a:ea typeface="+mn-lt"/>
              <a:cs typeface="Times New Roman"/>
            </a:endParaRPr>
          </a:p>
          <a:p>
            <a:pPr algn="just"/>
            <a:r>
              <a:rPr lang="en-US" dirty="0">
                <a:latin typeface="Times New Roman" panose="02020603050405020304" pitchFamily="18" charset="0"/>
                <a:ea typeface="+mn-lt"/>
                <a:cs typeface="Times New Roman" panose="02020603050405020304" pitchFamily="18" charset="0"/>
              </a:rPr>
              <a:t>This is like bar graphs, but it is based frequency of numerical values rather than their actual values. The data is organized into intervals and the bars represent the frequency of the values in that range. That is, it counts how many values of the data lie in a particular range. </a:t>
            </a:r>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A graph with numbers and a green bar&#10;&#10;Description automatically generated">
            <a:extLst>
              <a:ext uri="{FF2B5EF4-FFF2-40B4-BE49-F238E27FC236}">
                <a16:creationId xmlns:a16="http://schemas.microsoft.com/office/drawing/2014/main" id="{490376F9-8DC2-9BF3-87E9-CC97E245BAEE}"/>
              </a:ext>
            </a:extLst>
          </p:cNvPr>
          <p:cNvPicPr>
            <a:picLocks noChangeAspect="1"/>
          </p:cNvPicPr>
          <p:nvPr/>
        </p:nvPicPr>
        <p:blipFill>
          <a:blip r:embed="rId4"/>
          <a:stretch>
            <a:fillRect/>
          </a:stretch>
        </p:blipFill>
        <p:spPr>
          <a:xfrm>
            <a:off x="3775495" y="3381879"/>
            <a:ext cx="4482859" cy="2049562"/>
          </a:xfrm>
          <a:prstGeom prst="rect">
            <a:avLst/>
          </a:prstGeom>
        </p:spPr>
      </p:pic>
      <p:sp>
        <p:nvSpPr>
          <p:cNvPr id="6" name="Footer Placeholder 5">
            <a:extLst>
              <a:ext uri="{FF2B5EF4-FFF2-40B4-BE49-F238E27FC236}">
                <a16:creationId xmlns:a16="http://schemas.microsoft.com/office/drawing/2014/main" id="{102ABFBF-070B-F30D-44AC-F6BFA4A11FC5}"/>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3654491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1E9101D-1E61-440D-A9F4-71BB988E6907}"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dirty="0">
              <a:latin typeface="Times New Roman"/>
              <a:cs typeface="Times New Roman"/>
            </a:endParaRPr>
          </a:p>
          <a:p>
            <a:r>
              <a:rPr lang="en-US" sz="2000" b="1" dirty="0"/>
              <a:t>Types of Graphical Representations:</a:t>
            </a:r>
            <a:endParaRPr lang="en-US" sz="2000" b="1" dirty="0">
              <a:cs typeface="Calibri"/>
            </a:endParaRPr>
          </a:p>
          <a:p>
            <a:endParaRPr lang="en-US" b="1" dirty="0">
              <a:latin typeface="Calibri"/>
              <a:cs typeface="Calibri"/>
            </a:endParaRPr>
          </a:p>
          <a:p>
            <a:r>
              <a:rPr lang="en-US" b="1" dirty="0">
                <a:latin typeface="Times New Roman"/>
                <a:cs typeface="Times New Roman"/>
              </a:rPr>
              <a:t>Line Plot:</a:t>
            </a:r>
          </a:p>
          <a:p>
            <a:endParaRPr lang="en-US" b="1" dirty="0">
              <a:latin typeface="Times New Roman"/>
              <a:ea typeface="+mn-lt"/>
              <a:cs typeface="Times New Roman"/>
            </a:endParaRPr>
          </a:p>
          <a:p>
            <a:r>
              <a:rPr lang="en-US" dirty="0">
                <a:ea typeface="+mn-lt"/>
                <a:cs typeface="+mn-lt"/>
              </a:rPr>
              <a:t>It is a plot that displays data as points and checkmarks above a number line, showing the frequency of the point. </a:t>
            </a:r>
            <a:endParaRPr lang="en-US" dirty="0"/>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6" name="Picture 5" descr="A graph with numbers and points&#10;&#10;Description automatically generated">
            <a:extLst>
              <a:ext uri="{FF2B5EF4-FFF2-40B4-BE49-F238E27FC236}">
                <a16:creationId xmlns:a16="http://schemas.microsoft.com/office/drawing/2014/main" id="{32DC1E44-15A4-0000-68D6-A3B2D676B016}"/>
              </a:ext>
            </a:extLst>
          </p:cNvPr>
          <p:cNvPicPr>
            <a:picLocks noChangeAspect="1"/>
          </p:cNvPicPr>
          <p:nvPr/>
        </p:nvPicPr>
        <p:blipFill>
          <a:blip r:embed="rId4"/>
          <a:stretch>
            <a:fillRect/>
          </a:stretch>
        </p:blipFill>
        <p:spPr>
          <a:xfrm>
            <a:off x="3876136" y="2930236"/>
            <a:ext cx="5273613" cy="2018319"/>
          </a:xfrm>
          <a:prstGeom prst="rect">
            <a:avLst/>
          </a:prstGeom>
        </p:spPr>
      </p:pic>
      <p:sp>
        <p:nvSpPr>
          <p:cNvPr id="2" name="Footer Placeholder 1">
            <a:extLst>
              <a:ext uri="{FF2B5EF4-FFF2-40B4-BE49-F238E27FC236}">
                <a16:creationId xmlns:a16="http://schemas.microsoft.com/office/drawing/2014/main" id="{12C147E5-5439-DFF0-E4B0-0703652460F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3761135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cs typeface="Calibri"/>
            </a:endParaRPr>
          </a:p>
        </p:txBody>
      </p:sp>
      <p:sp>
        <p:nvSpPr>
          <p:cNvPr id="9" name="Date Placeholder 8"/>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811A36F3-5570-46D5-995A-D8C81C67755D}" type="datetime1">
              <a:rPr lang="en-US" smtClean="0">
                <a:solidFill>
                  <a:srgbClr val="FFFFFF"/>
                </a:solidFill>
              </a:rPr>
              <a:t>12/30/2024</a:t>
            </a:fld>
            <a:endParaRPr lang="en-US">
              <a:solidFill>
                <a:srgbClr val="FFFFFF"/>
              </a:solidFill>
            </a:endParaRPr>
          </a:p>
        </p:txBody>
      </p:sp>
      <p:sp>
        <p:nvSpPr>
          <p:cNvPr id="13" name="Footer Placeholder 12"/>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1000" kern="1200">
                <a:solidFill>
                  <a:srgbClr val="FFFFFF"/>
                </a:solidFill>
                <a:latin typeface="+mn-lt"/>
                <a:ea typeface="+mn-ea"/>
                <a:cs typeface="+mn-cs"/>
              </a:rPr>
              <a:t>Dr. Kumod Kumar Gupta     Data Analytics ACSAI0512               Unit Number 2</a:t>
            </a:r>
          </a:p>
        </p:txBody>
      </p:sp>
      <p:sp>
        <p:nvSpPr>
          <p:cNvPr id="10" name="Slide Number Placeholder 9"/>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6F15528-21DE-4FAA-801E-634DDDAF4B2B}" type="slidenum">
              <a:rPr lang="en-US" dirty="0">
                <a:solidFill>
                  <a:srgbClr val="FFFFFF"/>
                </a:solidFill>
              </a:rPr>
              <a:pPr>
                <a:spcAft>
                  <a:spcPts val="600"/>
                </a:spcAft>
              </a:pPr>
              <a:t>5</a:t>
            </a:fld>
            <a:endParaRPr lang="en-US" dirty="0">
              <a:solidFill>
                <a:srgbClr val="FFFFFF"/>
              </a:solidFill>
            </a:endParaRP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graphicFrame>
        <p:nvGraphicFramePr>
          <p:cNvPr id="3" name="Diagram 2">
            <a:extLst>
              <a:ext uri="{FF2B5EF4-FFF2-40B4-BE49-F238E27FC236}">
                <a16:creationId xmlns:a16="http://schemas.microsoft.com/office/drawing/2014/main" id="{2C582D6E-837F-1ECB-F8FB-F88F659350B4}"/>
              </a:ext>
            </a:extLst>
          </p:cNvPr>
          <p:cNvGraphicFramePr/>
          <p:nvPr>
            <p:extLst>
              <p:ext uri="{D42A27DB-BD31-4B8C-83A1-F6EECF244321}">
                <p14:modId xmlns:p14="http://schemas.microsoft.com/office/powerpoint/2010/main" val="2544416380"/>
              </p:ext>
            </p:extLst>
          </p:nvPr>
        </p:nvGraphicFramePr>
        <p:xfrm>
          <a:off x="2609851" y="2476481"/>
          <a:ext cx="8737300" cy="30568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TextBox 8">
            <a:extLst>
              <a:ext uri="{FF2B5EF4-FFF2-40B4-BE49-F238E27FC236}">
                <a16:creationId xmlns:a16="http://schemas.microsoft.com/office/drawing/2014/main" id="{95876497-49A5-E0CF-1B97-46FC4D7A12D0}"/>
              </a:ext>
            </a:extLst>
          </p:cNvPr>
          <p:cNvSpPr txBox="1"/>
          <p:nvPr/>
        </p:nvSpPr>
        <p:spPr>
          <a:xfrm>
            <a:off x="2609850" y="1714589"/>
            <a:ext cx="6194125" cy="415498"/>
          </a:xfrm>
          <a:prstGeom prst="rect">
            <a:avLst/>
          </a:prstGeom>
          <a:gradFill>
            <a:gsLst>
              <a:gs pos="0">
                <a:schemeClr val="accent6">
                  <a:shade val="51000"/>
                  <a:satMod val="130000"/>
                  <a:lumMod val="95000"/>
                </a:schemeClr>
              </a:gs>
              <a:gs pos="80000">
                <a:schemeClr val="accent6">
                  <a:shade val="93000"/>
                  <a:satMod val="130000"/>
                </a:schemeClr>
              </a:gs>
              <a:gs pos="100000">
                <a:schemeClr val="accent6">
                  <a:shade val="94000"/>
                  <a:satMod val="135000"/>
                </a:schemeClr>
              </a:gs>
            </a:gsLst>
          </a:gradFill>
          <a:effectLst>
            <a:outerShdw blurRad="40000" dist="23000" dir="5400000" rotWithShape="0">
              <a:srgbClr val="000000">
                <a:alpha val="35000"/>
              </a:srgbClr>
            </a:outerShdw>
            <a:softEdge rad="76200"/>
          </a:effectLst>
        </p:spPr>
        <p:style>
          <a:lnRef idx="0">
            <a:schemeClr val="accent6"/>
          </a:lnRef>
          <a:fillRef idx="3">
            <a:schemeClr val="accent6"/>
          </a:fillRef>
          <a:effectRef idx="3">
            <a:schemeClr val="accent6"/>
          </a:effectRef>
          <a:fontRef idx="minor">
            <a:schemeClr val="lt1"/>
          </a:fontRef>
        </p:style>
        <p:txBody>
          <a:bodyPr wrap="square" lIns="91440" tIns="45720" rIns="91440" bIns="4572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r>
              <a:rPr lang="en-IN" sz="2100" b="1" dirty="0"/>
              <a:t>UNIT-I: Introduction to Data Science</a:t>
            </a:r>
            <a:endParaRPr lang="en-US" sz="2100" b="1" dirty="0">
              <a:cs typeface="Calibri"/>
            </a:endParaRPr>
          </a:p>
        </p:txBody>
      </p:sp>
    </p:spTree>
    <p:extLst>
      <p:ext uri="{BB962C8B-B14F-4D97-AF65-F5344CB8AC3E}">
        <p14:creationId xmlns:p14="http://schemas.microsoft.com/office/powerpoint/2010/main" val="35850145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E1CE478-3A5D-46C1-B84C-7FC688C99E3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58785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Times New Roman"/>
                <a:cs typeface="Times New Roman"/>
              </a:rPr>
              <a:t>High Dimensional Data:</a:t>
            </a:r>
          </a:p>
          <a:p>
            <a:endParaRPr lang="en-US" sz="2000" b="1" dirty="0">
              <a:solidFill>
                <a:srgbClr val="000000"/>
              </a:solidFill>
              <a:latin typeface="Times New Roman"/>
              <a:ea typeface="+mn-lt"/>
              <a:cs typeface="Times New Roman"/>
            </a:endParaRPr>
          </a:p>
          <a:p>
            <a:r>
              <a:rPr lang="en-US" sz="2000" b="1" dirty="0">
                <a:solidFill>
                  <a:srgbClr val="000000"/>
                </a:solidFill>
                <a:ea typeface="+mn-lt"/>
                <a:cs typeface="+mn-lt"/>
              </a:rPr>
              <a:t>High dimensional data</a:t>
            </a:r>
            <a:r>
              <a:rPr lang="en-US" sz="2000" dirty="0">
                <a:solidFill>
                  <a:srgbClr val="000000"/>
                </a:solidFill>
                <a:ea typeface="+mn-lt"/>
                <a:cs typeface="+mn-lt"/>
              </a:rPr>
              <a:t> refers to a dataset in which the number of features </a:t>
            </a:r>
            <a:r>
              <a:rPr lang="en-US" sz="2000" i="1" dirty="0">
                <a:solidFill>
                  <a:srgbClr val="000000"/>
                </a:solidFill>
                <a:ea typeface="+mn-lt"/>
                <a:cs typeface="+mn-lt"/>
              </a:rPr>
              <a:t>p</a:t>
            </a:r>
            <a:r>
              <a:rPr lang="en-US" sz="2000" dirty="0">
                <a:solidFill>
                  <a:srgbClr val="000000"/>
                </a:solidFill>
                <a:ea typeface="+mn-lt"/>
                <a:cs typeface="+mn-lt"/>
              </a:rPr>
              <a:t> is larger than the number of observations  </a:t>
            </a:r>
            <a:r>
              <a:rPr lang="en-US" sz="2000" i="1" dirty="0">
                <a:solidFill>
                  <a:srgbClr val="000000"/>
                </a:solidFill>
                <a:ea typeface="+mn-lt"/>
                <a:cs typeface="+mn-lt"/>
              </a:rPr>
              <a:t>N</a:t>
            </a:r>
            <a:r>
              <a:rPr lang="en-US" sz="2000" dirty="0">
                <a:solidFill>
                  <a:srgbClr val="000000"/>
                </a:solidFill>
                <a:ea typeface="+mn-lt"/>
                <a:cs typeface="+mn-lt"/>
              </a:rPr>
              <a:t>, often written as </a:t>
            </a:r>
            <a:r>
              <a:rPr lang="en-US" sz="2000" i="1" dirty="0">
                <a:solidFill>
                  <a:srgbClr val="000000"/>
                </a:solidFill>
                <a:ea typeface="+mn-lt"/>
                <a:cs typeface="+mn-lt"/>
              </a:rPr>
              <a:t>p</a:t>
            </a:r>
            <a:r>
              <a:rPr lang="en-US" sz="2000" dirty="0">
                <a:solidFill>
                  <a:srgbClr val="000000"/>
                </a:solidFill>
                <a:ea typeface="+mn-lt"/>
                <a:cs typeface="+mn-lt"/>
              </a:rPr>
              <a:t> &gt;&gt; </a:t>
            </a:r>
            <a:r>
              <a:rPr lang="en-US" sz="2000" i="1" dirty="0">
                <a:solidFill>
                  <a:srgbClr val="000000"/>
                </a:solidFill>
                <a:ea typeface="+mn-lt"/>
                <a:cs typeface="+mn-lt"/>
              </a:rPr>
              <a:t>N</a:t>
            </a:r>
            <a:r>
              <a:rPr lang="en-US" sz="2000" dirty="0">
                <a:solidFill>
                  <a:srgbClr val="000000"/>
                </a:solidFill>
                <a:ea typeface="+mn-lt"/>
                <a:cs typeface="+mn-lt"/>
              </a:rPr>
              <a:t>.</a:t>
            </a:r>
            <a:endParaRPr lang="en-US" dirty="0"/>
          </a:p>
          <a:p>
            <a:r>
              <a:rPr lang="en-US" sz="2000" dirty="0">
                <a:solidFill>
                  <a:srgbClr val="000000"/>
                </a:solidFill>
                <a:ea typeface="+mn-lt"/>
                <a:cs typeface="+mn-lt"/>
              </a:rPr>
              <a:t>For example, a dataset that has </a:t>
            </a:r>
            <a:r>
              <a:rPr lang="en-US" sz="2000" i="1" dirty="0">
                <a:solidFill>
                  <a:srgbClr val="000000"/>
                </a:solidFill>
                <a:ea typeface="+mn-lt"/>
                <a:cs typeface="+mn-lt"/>
              </a:rPr>
              <a:t>p</a:t>
            </a:r>
            <a:r>
              <a:rPr lang="en-US" sz="2000" dirty="0">
                <a:solidFill>
                  <a:srgbClr val="000000"/>
                </a:solidFill>
                <a:ea typeface="+mn-lt"/>
                <a:cs typeface="+mn-lt"/>
              </a:rPr>
              <a:t> = 6 features and only </a:t>
            </a:r>
            <a:r>
              <a:rPr lang="en-US" sz="2000" i="1" dirty="0">
                <a:solidFill>
                  <a:srgbClr val="000000"/>
                </a:solidFill>
                <a:ea typeface="+mn-lt"/>
                <a:cs typeface="+mn-lt"/>
              </a:rPr>
              <a:t>N</a:t>
            </a:r>
            <a:r>
              <a:rPr lang="en-US" sz="2000" dirty="0">
                <a:solidFill>
                  <a:srgbClr val="000000"/>
                </a:solidFill>
                <a:ea typeface="+mn-lt"/>
                <a:cs typeface="+mn-lt"/>
              </a:rPr>
              <a:t> = 3 observations would be considered high dimensional data because the number of features is larger than the number of observations.</a:t>
            </a:r>
            <a:endParaRPr lang="en-US" dirty="0"/>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High dimensional data">
            <a:extLst>
              <a:ext uri="{FF2B5EF4-FFF2-40B4-BE49-F238E27FC236}">
                <a16:creationId xmlns:a16="http://schemas.microsoft.com/office/drawing/2014/main" id="{549A964D-8B24-A7D1-B53D-E4648507678A}"/>
              </a:ext>
            </a:extLst>
          </p:cNvPr>
          <p:cNvPicPr>
            <a:picLocks noChangeAspect="1"/>
          </p:cNvPicPr>
          <p:nvPr/>
        </p:nvPicPr>
        <p:blipFill>
          <a:blip r:embed="rId4"/>
          <a:stretch>
            <a:fillRect/>
          </a:stretch>
        </p:blipFill>
        <p:spPr>
          <a:xfrm>
            <a:off x="2514600" y="3108943"/>
            <a:ext cx="7467600" cy="2805902"/>
          </a:xfrm>
          <a:prstGeom prst="rect">
            <a:avLst/>
          </a:prstGeom>
        </p:spPr>
      </p:pic>
      <p:sp>
        <p:nvSpPr>
          <p:cNvPr id="6" name="Footer Placeholder 5">
            <a:extLst>
              <a:ext uri="{FF2B5EF4-FFF2-40B4-BE49-F238E27FC236}">
                <a16:creationId xmlns:a16="http://schemas.microsoft.com/office/drawing/2014/main" id="{D10D61A3-F291-7E12-3572-D9D696474D37}"/>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8208614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78E760D-1B96-4209-A3AA-0413A22BE9E9}"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71711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b="1" dirty="0"/>
              <a:t>Why is High Dimensional Data a Problem?</a:t>
            </a:r>
            <a:endParaRPr lang="en-US" dirty="0">
              <a:cs typeface="Calibri"/>
            </a:endParaRPr>
          </a:p>
          <a:p>
            <a:endParaRPr lang="en-US" b="1" dirty="0">
              <a:latin typeface="Calibri"/>
              <a:cs typeface="Calibri"/>
            </a:endParaRPr>
          </a:p>
          <a:p>
            <a:r>
              <a:rPr lang="en-US">
                <a:solidFill>
                  <a:srgbClr val="000000"/>
                </a:solidFill>
                <a:ea typeface="+mn-lt"/>
                <a:cs typeface="+mn-lt"/>
              </a:rPr>
              <a:t>When the number of features in a dataset exceeds the number of observations, we will never have a deterministic answer.</a:t>
            </a:r>
            <a:endParaRPr lang="en-US"/>
          </a:p>
          <a:p>
            <a:r>
              <a:rPr lang="en-US" dirty="0">
                <a:solidFill>
                  <a:srgbClr val="000000"/>
                </a:solidFill>
                <a:ea typeface="+mn-lt"/>
                <a:cs typeface="+mn-lt"/>
              </a:rPr>
              <a:t>In other words, it becomes impossible to find a model that can describe the relationship between the predictor variables and the response variable, because we don’t have enough observations to train the model on.</a:t>
            </a:r>
            <a:endParaRPr lang="en-US" dirty="0"/>
          </a:p>
          <a:p>
            <a:endParaRPr lang="en-US" b="1" dirty="0">
              <a:solidFill>
                <a:srgbClr val="000000"/>
              </a:solidFill>
              <a:latin typeface="Calibri"/>
              <a:ea typeface="+mn-lt"/>
              <a:cs typeface="Calibri"/>
            </a:endParaRPr>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6" name="Picture 5" descr="Visualization of high-dimensional data ...">
            <a:extLst>
              <a:ext uri="{FF2B5EF4-FFF2-40B4-BE49-F238E27FC236}">
                <a16:creationId xmlns:a16="http://schemas.microsoft.com/office/drawing/2014/main" id="{B86D75FF-21B9-918F-F398-F0D10F082641}"/>
              </a:ext>
            </a:extLst>
          </p:cNvPr>
          <p:cNvPicPr>
            <a:picLocks noChangeAspect="1"/>
          </p:cNvPicPr>
          <p:nvPr/>
        </p:nvPicPr>
        <p:blipFill>
          <a:blip r:embed="rId4"/>
          <a:stretch>
            <a:fillRect/>
          </a:stretch>
        </p:blipFill>
        <p:spPr>
          <a:xfrm>
            <a:off x="3573223" y="3425315"/>
            <a:ext cx="4944912" cy="1876425"/>
          </a:xfrm>
          <a:prstGeom prst="rect">
            <a:avLst/>
          </a:prstGeom>
        </p:spPr>
      </p:pic>
      <p:sp>
        <p:nvSpPr>
          <p:cNvPr id="2" name="Footer Placeholder 1">
            <a:extLst>
              <a:ext uri="{FF2B5EF4-FFF2-40B4-BE49-F238E27FC236}">
                <a16:creationId xmlns:a16="http://schemas.microsoft.com/office/drawing/2014/main" id="{66E761C3-2A6F-F408-19C6-A1B78CF0025D}"/>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4629309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CDC9F83B-08B4-49E4-9683-9A1690266C8B}"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82791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b="1" dirty="0"/>
              <a:t>Examples of High Dimensional Data:</a:t>
            </a:r>
            <a:endParaRPr lang="en-US" dirty="0"/>
          </a:p>
          <a:p>
            <a:endParaRPr lang="en-US" b="1" dirty="0">
              <a:ea typeface="+mn-lt"/>
              <a:cs typeface="+mn-lt"/>
            </a:endParaRPr>
          </a:p>
          <a:p>
            <a:pPr marL="342900" indent="-342900">
              <a:buAutoNum type="arabicPeriod"/>
            </a:pPr>
            <a:r>
              <a:rPr lang="en-US" b="1" dirty="0">
                <a:ea typeface="+mn-lt"/>
                <a:cs typeface="+mn-lt"/>
              </a:rPr>
              <a:t>Healthcare Data</a:t>
            </a:r>
            <a:endParaRPr lang="en-US" b="1" dirty="0">
              <a:cs typeface="Calibri"/>
            </a:endParaRPr>
          </a:p>
          <a:p>
            <a:r>
              <a:rPr lang="en-US" dirty="0">
                <a:ea typeface="+mn-lt"/>
                <a:cs typeface="+mn-lt"/>
              </a:rPr>
              <a:t>High dimensional data is common in healthcare datasets where the number of features for a given individual can be massive (i.e., blood pressure, resting heart rate, immune system status, surgery history, height, weight, existing conditions, etc.).</a:t>
            </a:r>
            <a:endParaRPr lang="en-US" dirty="0">
              <a:cs typeface="Calibri"/>
            </a:endParaRPr>
          </a:p>
          <a:p>
            <a:r>
              <a:rPr lang="en-US" dirty="0">
                <a:ea typeface="+mn-lt"/>
                <a:cs typeface="+mn-lt"/>
              </a:rPr>
              <a:t>In these datasets, it’s common for the number of features to be larger than the number of observations.</a:t>
            </a:r>
            <a:endParaRPr lang="en-US" dirty="0">
              <a:cs typeface="Calibri"/>
            </a:endParaRPr>
          </a:p>
          <a:p>
            <a:endParaRPr lang="en-US" dirty="0">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latin typeface="Calibri"/>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A screenshot of a table&#10;&#10;Description automatically generated">
            <a:extLst>
              <a:ext uri="{FF2B5EF4-FFF2-40B4-BE49-F238E27FC236}">
                <a16:creationId xmlns:a16="http://schemas.microsoft.com/office/drawing/2014/main" id="{9D4C06D6-BC36-FE3B-E640-3B4EDA608D80}"/>
              </a:ext>
            </a:extLst>
          </p:cNvPr>
          <p:cNvPicPr>
            <a:picLocks noChangeAspect="1"/>
          </p:cNvPicPr>
          <p:nvPr/>
        </p:nvPicPr>
        <p:blipFill>
          <a:blip r:embed="rId4"/>
          <a:stretch>
            <a:fillRect/>
          </a:stretch>
        </p:blipFill>
        <p:spPr>
          <a:xfrm>
            <a:off x="2208362" y="3668833"/>
            <a:ext cx="7315200" cy="1590675"/>
          </a:xfrm>
          <a:prstGeom prst="rect">
            <a:avLst/>
          </a:prstGeom>
        </p:spPr>
      </p:pic>
      <p:sp>
        <p:nvSpPr>
          <p:cNvPr id="6" name="Footer Placeholder 5">
            <a:extLst>
              <a:ext uri="{FF2B5EF4-FFF2-40B4-BE49-F238E27FC236}">
                <a16:creationId xmlns:a16="http://schemas.microsoft.com/office/drawing/2014/main" id="{5A9301B0-B859-7FBB-FA83-C11639463EF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809455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E72DDFF-D56B-44AA-BCC9-EF77C6D1CA0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Types of Data: Numeric, Categorical, Graphical, High Dimensional </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88024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b="1" dirty="0">
                <a:latin typeface="Times New Roman" panose="02020603050405020304" pitchFamily="18" charset="0"/>
                <a:cs typeface="Times New Roman" panose="02020603050405020304" pitchFamily="18" charset="0"/>
              </a:rPr>
              <a:t>Examples of High Dimensional Data:</a:t>
            </a:r>
            <a:endParaRPr lang="en-US"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ea typeface="+mn-lt"/>
              <a:cs typeface="Times New Roman" panose="02020603050405020304" pitchFamily="18" charset="0"/>
            </a:endParaRPr>
          </a:p>
          <a:p>
            <a:r>
              <a:rPr lang="en-US" sz="1700" b="1" dirty="0">
                <a:latin typeface="Times New Roman" panose="02020603050405020304" pitchFamily="18" charset="0"/>
                <a:cs typeface="Times New Roman" panose="02020603050405020304" pitchFamily="18" charset="0"/>
              </a:rPr>
              <a:t>2. Financial Data</a:t>
            </a:r>
            <a:r>
              <a:rPr lang="en-US" sz="1700" b="1" dirty="0">
                <a:latin typeface="Helvetica"/>
                <a:cs typeface="Helvetica"/>
              </a:rPr>
              <a:t>:</a:t>
            </a:r>
            <a:endParaRPr lang="en-US" b="1" dirty="0">
              <a:cs typeface="Calibri"/>
            </a:endParaRPr>
          </a:p>
          <a:p>
            <a:endParaRPr lang="en-US" sz="1700" b="1" dirty="0">
              <a:latin typeface="Helvetica"/>
              <a:ea typeface="+mn-lt"/>
              <a:cs typeface="Helvetica"/>
            </a:endParaRPr>
          </a:p>
          <a:p>
            <a:r>
              <a:rPr lang="en-US" dirty="0">
                <a:latin typeface="Times New Roman"/>
                <a:ea typeface="+mn-lt"/>
                <a:cs typeface="+mn-lt"/>
              </a:rPr>
              <a:t>High dimensional data is also common in financial datasets where the number of features for a given stock can be quite large (i.e. PE Ratio, Market Cap, Trading Volume, Dividend Rate, etc.)</a:t>
            </a:r>
            <a:endParaRPr lang="en-US" dirty="0">
              <a:latin typeface="Times New Roman"/>
              <a:cs typeface="Times New Roman"/>
            </a:endParaRPr>
          </a:p>
          <a:p>
            <a:r>
              <a:rPr lang="en-US" dirty="0">
                <a:latin typeface="Times New Roman"/>
                <a:ea typeface="+mn-lt"/>
                <a:cs typeface="+mn-lt"/>
              </a:rPr>
              <a:t>In these types of dataset, it’s common for the number of features to be much greater than the number of individual stocks.</a:t>
            </a:r>
            <a:endParaRPr lang="en-US" dirty="0">
              <a:latin typeface="Times New Roman"/>
              <a:cs typeface="Times New Roman"/>
            </a:endParaRPr>
          </a:p>
          <a:p>
            <a:endParaRPr lang="en-US" b="1" dirty="0">
              <a:latin typeface="Times New Roman"/>
              <a:cs typeface="Helvetica"/>
            </a:endParaRPr>
          </a:p>
          <a:p>
            <a:endParaRPr lang="en-US" dirty="0">
              <a:latin typeface="Times New Roman"/>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latin typeface="Calibri"/>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6" name="Picture 5">
            <a:extLst>
              <a:ext uri="{FF2B5EF4-FFF2-40B4-BE49-F238E27FC236}">
                <a16:creationId xmlns:a16="http://schemas.microsoft.com/office/drawing/2014/main" id="{32C5DF5F-6ACB-A07D-2D1B-C09B7D42EAC4}"/>
              </a:ext>
            </a:extLst>
          </p:cNvPr>
          <p:cNvPicPr>
            <a:picLocks noChangeAspect="1"/>
          </p:cNvPicPr>
          <p:nvPr/>
        </p:nvPicPr>
        <p:blipFill>
          <a:blip r:embed="rId4"/>
          <a:stretch>
            <a:fillRect/>
          </a:stretch>
        </p:blipFill>
        <p:spPr>
          <a:xfrm>
            <a:off x="2208362" y="3428820"/>
            <a:ext cx="7315200" cy="1466850"/>
          </a:xfrm>
          <a:prstGeom prst="rect">
            <a:avLst/>
          </a:prstGeom>
        </p:spPr>
      </p:pic>
      <p:sp>
        <p:nvSpPr>
          <p:cNvPr id="2" name="Footer Placeholder 1">
            <a:extLst>
              <a:ext uri="{FF2B5EF4-FFF2-40B4-BE49-F238E27FC236}">
                <a16:creationId xmlns:a16="http://schemas.microsoft.com/office/drawing/2014/main" id="{F583B1D0-3F98-2387-AC68-CF55ACB22DB6}"/>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244631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ED77EDD3-D6CE-4115-B6DF-F8A8697F6E2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dirty="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6" name="Footer Placeholder 5">
            <a:extLst>
              <a:ext uri="{FF2B5EF4-FFF2-40B4-BE49-F238E27FC236}">
                <a16:creationId xmlns:a16="http://schemas.microsoft.com/office/drawing/2014/main" id="{C33D50E2-AE42-7DE6-2FE5-64C28F0FE65F}"/>
              </a:ext>
            </a:extLst>
          </p:cNvPr>
          <p:cNvSpPr>
            <a:spLocks noGrp="1"/>
          </p:cNvSpPr>
          <p:nvPr>
            <p:ph type="ftr" sz="quarter" idx="11"/>
          </p:nvPr>
        </p:nvSpPr>
        <p:spPr/>
        <p:txBody>
          <a:bodyPr/>
          <a:lstStyle/>
          <a:p>
            <a:r>
              <a:rPr lang="en-US"/>
              <a:t>Dr. Kumod Kumar Gupta     Data Analytics ACSAI0512               Unit Number 2</a:t>
            </a:r>
          </a:p>
        </p:txBody>
      </p:sp>
      <p:sp>
        <p:nvSpPr>
          <p:cNvPr id="8" name="TextBox 7">
            <a:extLst>
              <a:ext uri="{FF2B5EF4-FFF2-40B4-BE49-F238E27FC236}">
                <a16:creationId xmlns:a16="http://schemas.microsoft.com/office/drawing/2014/main" id="{08AC6461-27EB-562E-8A50-173104E649BF}"/>
              </a:ext>
            </a:extLst>
          </p:cNvPr>
          <p:cNvSpPr txBox="1"/>
          <p:nvPr/>
        </p:nvSpPr>
        <p:spPr>
          <a:xfrm>
            <a:off x="1371600" y="1066800"/>
            <a:ext cx="9448800" cy="3555782"/>
          </a:xfrm>
          <a:prstGeom prst="rect">
            <a:avLst/>
          </a:prstGeom>
          <a:noFill/>
        </p:spPr>
        <p:txBody>
          <a:bodyPr wrap="square">
            <a:spAutoFit/>
          </a:bodyPr>
          <a:lstStyle/>
          <a:p>
            <a:pPr>
              <a:lnSpc>
                <a:spcPct val="107000"/>
              </a:lnSpc>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Transactional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Transactional data is information that is captured from transactions.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It records the time of the transaction, the place where it occurred, the price points of the items bought, the payment method employed, discounts if any, and other quantities and qualities associated with the transaction.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Transactional data is usually captured at the point of sale.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 other words, transactional data is data generated by various applications while running or supporting everyday business processes of buying and selling.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 large and intricate web of point-of-sale servers, security software, ATM, and payment gateway data exists, originating from every possible device used to complete a financial transaction.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783646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24B96B5-BB76-47E7-AB6B-475416B90337}"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6" name="Footer Placeholder 5">
            <a:extLst>
              <a:ext uri="{FF2B5EF4-FFF2-40B4-BE49-F238E27FC236}">
                <a16:creationId xmlns:a16="http://schemas.microsoft.com/office/drawing/2014/main" id="{C33D50E2-AE42-7DE6-2FE5-64C28F0FE65F}"/>
              </a:ext>
            </a:extLst>
          </p:cNvPr>
          <p:cNvSpPr>
            <a:spLocks noGrp="1"/>
          </p:cNvSpPr>
          <p:nvPr>
            <p:ph type="ftr" sz="quarter" idx="11"/>
          </p:nvPr>
        </p:nvSpPr>
        <p:spPr/>
        <p:txBody>
          <a:bodyPr/>
          <a:lstStyle/>
          <a:p>
            <a:r>
              <a:rPr lang="en-US"/>
              <a:t>Dr. Kumod Kumar Gupta     Data Analytics ACSAI0512               Unit Number 2</a:t>
            </a:r>
          </a:p>
        </p:txBody>
      </p:sp>
      <p:pic>
        <p:nvPicPr>
          <p:cNvPr id="2" name="Picture 1">
            <a:extLst>
              <a:ext uri="{FF2B5EF4-FFF2-40B4-BE49-F238E27FC236}">
                <a16:creationId xmlns:a16="http://schemas.microsoft.com/office/drawing/2014/main" id="{B8911F5F-BBA2-5704-B7DA-5A224E591EE8}"/>
              </a:ext>
            </a:extLst>
          </p:cNvPr>
          <p:cNvPicPr>
            <a:picLocks noChangeAspect="1"/>
          </p:cNvPicPr>
          <p:nvPr/>
        </p:nvPicPr>
        <p:blipFill>
          <a:blip r:embed="rId4"/>
          <a:stretch>
            <a:fillRect/>
          </a:stretch>
        </p:blipFill>
        <p:spPr>
          <a:xfrm>
            <a:off x="666750" y="1431924"/>
            <a:ext cx="10458450" cy="3994151"/>
          </a:xfrm>
          <a:prstGeom prst="rect">
            <a:avLst/>
          </a:prstGeom>
        </p:spPr>
      </p:pic>
    </p:spTree>
    <p:extLst>
      <p:ext uri="{BB962C8B-B14F-4D97-AF65-F5344CB8AC3E}">
        <p14:creationId xmlns:p14="http://schemas.microsoft.com/office/powerpoint/2010/main" val="17646652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A350BF7-98BD-4660-9FD7-7BEB0ADD83B9}"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2" name="Footer Placeholder 1">
            <a:extLst>
              <a:ext uri="{FF2B5EF4-FFF2-40B4-BE49-F238E27FC236}">
                <a16:creationId xmlns:a16="http://schemas.microsoft.com/office/drawing/2014/main" id="{30786D48-D522-874E-8D73-C94D33DFB5F1}"/>
              </a:ext>
            </a:extLst>
          </p:cNvPr>
          <p:cNvSpPr>
            <a:spLocks noGrp="1"/>
          </p:cNvSpPr>
          <p:nvPr>
            <p:ph type="ftr" sz="quarter" idx="11"/>
          </p:nvPr>
        </p:nvSpPr>
        <p:spPr/>
        <p:txBody>
          <a:bodyPr/>
          <a:lstStyle/>
          <a:p>
            <a:r>
              <a:rPr lang="en-US"/>
              <a:t>Dr. Kumod Kumar Gupta     Data Analytics ACSAI0512               Unit Number 2</a:t>
            </a:r>
          </a:p>
        </p:txBody>
      </p:sp>
      <p:sp>
        <p:nvSpPr>
          <p:cNvPr id="10" name="TextBox 9">
            <a:extLst>
              <a:ext uri="{FF2B5EF4-FFF2-40B4-BE49-F238E27FC236}">
                <a16:creationId xmlns:a16="http://schemas.microsoft.com/office/drawing/2014/main" id="{7520CB6C-3B8A-9E86-A690-5EDF2DE98428}"/>
              </a:ext>
            </a:extLst>
          </p:cNvPr>
          <p:cNvSpPr txBox="1"/>
          <p:nvPr/>
        </p:nvSpPr>
        <p:spPr>
          <a:xfrm>
            <a:off x="1327280" y="1106825"/>
            <a:ext cx="9416920" cy="2267737"/>
          </a:xfrm>
          <a:prstGeom prst="rect">
            <a:avLst/>
          </a:prstGeom>
          <a:noFill/>
        </p:spPr>
        <p:txBody>
          <a:bodyPr wrap="square">
            <a:spAutoFit/>
          </a:bodyPr>
          <a:lstStyle/>
          <a:p>
            <a:pPr>
              <a:lnSpc>
                <a:spcPct val="107000"/>
              </a:lnSpc>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Examples of transactional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Transactional data typically falls under the category of structured data. Some examples include: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Financial transactional data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insurance costs and claims data, or a purchase or sale; Deposits or withdrawals in case of banks.</a:t>
            </a:r>
            <a:endParaRPr lang="en-IN" kern="100" dirty="0">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Logistical transactional data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shipping status, shipping partner data.</a:t>
            </a:r>
            <a:endParaRPr lang="en-IN" kern="100" dirty="0">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Work-related transactional data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employee hours tracking.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452267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0D71667-3CA3-483F-BE14-61F1DDF913B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6" name="Footer Placeholder 5">
            <a:extLst>
              <a:ext uri="{FF2B5EF4-FFF2-40B4-BE49-F238E27FC236}">
                <a16:creationId xmlns:a16="http://schemas.microsoft.com/office/drawing/2014/main" id="{40225CDA-8DDD-BE99-A7AF-3933C592CF8B}"/>
              </a:ext>
            </a:extLst>
          </p:cNvPr>
          <p:cNvSpPr>
            <a:spLocks noGrp="1"/>
          </p:cNvSpPr>
          <p:nvPr>
            <p:ph type="ftr" sz="quarter" idx="11"/>
          </p:nvPr>
        </p:nvSpPr>
        <p:spPr/>
        <p:txBody>
          <a:bodyPr/>
          <a:lstStyle/>
          <a:p>
            <a:r>
              <a:rPr lang="en-US"/>
              <a:t>Dr. Kumod Kumar Gupta     Data Analytics ACSAI0512               Unit Number 2</a:t>
            </a:r>
          </a:p>
        </p:txBody>
      </p:sp>
      <p:sp>
        <p:nvSpPr>
          <p:cNvPr id="4" name="TextBox 3">
            <a:extLst>
              <a:ext uri="{FF2B5EF4-FFF2-40B4-BE49-F238E27FC236}">
                <a16:creationId xmlns:a16="http://schemas.microsoft.com/office/drawing/2014/main" id="{9A74EF3C-B8F9-C5DE-6029-227008C97290}"/>
              </a:ext>
            </a:extLst>
          </p:cNvPr>
          <p:cNvSpPr txBox="1"/>
          <p:nvPr/>
        </p:nvSpPr>
        <p:spPr>
          <a:xfrm>
            <a:off x="902400" y="1058526"/>
            <a:ext cx="10820400" cy="4284058"/>
          </a:xfrm>
          <a:prstGeom prst="rect">
            <a:avLst/>
          </a:prstGeom>
          <a:noFill/>
        </p:spPr>
        <p:txBody>
          <a:bodyPr wrap="square">
            <a:spAutoFit/>
          </a:body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Spatial data refers to information about the locations and shapes of objects or features on the Earth's surface. This type of data is crucial for various applications, including mapping, urban planning, environmental monitoring, and geographic information systems (GIS).</a:t>
            </a:r>
          </a:p>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Here are some key concepts related to spatial data:</a:t>
            </a:r>
          </a:p>
          <a:p>
            <a:pPr marL="342900" lvl="0" indent="-342900">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Coordinate Systems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Spatial data is often represented using coordinate systems, such as latitude and longitude for global locations or local grid systems for more specific areas.</a:t>
            </a:r>
          </a:p>
          <a:p>
            <a:pPr marL="342900" lvl="0" indent="-342900">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Vector Data</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This represents spatial data using geometric shapes like points, lines, and polygons. For example, a city might be represented as a point, a river as a line, and a forest as a polygon.</a:t>
            </a:r>
          </a:p>
          <a:p>
            <a:pPr marL="342900" lvl="0" indent="-342900">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Raster Data</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This type of data is represented in a grid format, where each cell (or pixel) has a value. Raster data is commonly used in remote sensing and imaging applications, such as satellite imagery.</a:t>
            </a:r>
          </a:p>
          <a:p>
            <a:pPr marL="342900" lvl="0" indent="-342900">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Geocoding</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This process involves converting addresses or other location-based information into geographic coordinates.</a:t>
            </a:r>
          </a:p>
          <a:p>
            <a:pPr marL="342900" lvl="0" indent="-342900">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Spatial Analysis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This involves examining the spatial relationships and patterns within the data. Techniques might include overlay analysis, buffer analysis, and network analysis.</a:t>
            </a:r>
          </a:p>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4695258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A211E3F-5B12-42A6-8662-3A67547140DB}"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2" name="Footer Placeholder 1">
            <a:extLst>
              <a:ext uri="{FF2B5EF4-FFF2-40B4-BE49-F238E27FC236}">
                <a16:creationId xmlns:a16="http://schemas.microsoft.com/office/drawing/2014/main" id="{581B7BF6-2439-3E48-D587-14473EDDCE64}"/>
              </a:ext>
            </a:extLst>
          </p:cNvPr>
          <p:cNvSpPr>
            <a:spLocks noGrp="1"/>
          </p:cNvSpPr>
          <p:nvPr>
            <p:ph type="ftr" sz="quarter" idx="11"/>
          </p:nvPr>
        </p:nvSpPr>
        <p:spPr/>
        <p:txBody>
          <a:bodyPr/>
          <a:lstStyle/>
          <a:p>
            <a:r>
              <a:rPr lang="en-US"/>
              <a:t>Dr. Kumod Kumar Gupta     Data Analytics ACSAI0512               Unit Number 2</a:t>
            </a:r>
          </a:p>
        </p:txBody>
      </p:sp>
      <p:pic>
        <p:nvPicPr>
          <p:cNvPr id="12" name="Picture 11" descr="What is spatial data and how does it ...">
            <a:extLst>
              <a:ext uri="{FF2B5EF4-FFF2-40B4-BE49-F238E27FC236}">
                <a16:creationId xmlns:a16="http://schemas.microsoft.com/office/drawing/2014/main" id="{71DEA00E-33B1-A1BB-CEB9-7199E4756B19}"/>
              </a:ext>
            </a:extLst>
          </p:cNvPr>
          <p:cNvPicPr>
            <a:picLocks noChangeAspect="1"/>
          </p:cNvPicPr>
          <p:nvPr/>
        </p:nvPicPr>
        <p:blipFill>
          <a:blip r:embed="rId4"/>
          <a:stretch>
            <a:fillRect/>
          </a:stretch>
        </p:blipFill>
        <p:spPr>
          <a:xfrm>
            <a:off x="2057400" y="2133600"/>
            <a:ext cx="8534400" cy="3124200"/>
          </a:xfrm>
          <a:prstGeom prst="rect">
            <a:avLst/>
          </a:prstGeom>
        </p:spPr>
      </p:pic>
    </p:spTree>
    <p:extLst>
      <p:ext uri="{BB962C8B-B14F-4D97-AF65-F5344CB8AC3E}">
        <p14:creationId xmlns:p14="http://schemas.microsoft.com/office/powerpoint/2010/main" val="24955812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DD1C6473-9671-47BE-90C8-23E6401F03C0}"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cs typeface="Calibri"/>
              </a:rPr>
              <a:t>Transactional, Spatial and Social Network Data</a:t>
            </a:r>
            <a:endParaRPr lang="en-US" sz="2800" dirty="0"/>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1295400" y="1417639"/>
            <a:ext cx="8229600" cy="3230562"/>
          </a:xfrm>
        </p:spPr>
        <p:txBody>
          <a:bodyPr/>
          <a:lstStyle/>
          <a:p>
            <a:pPr algn="l"/>
            <a:endParaRPr lang="en-US" sz="2000" dirty="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6" name="Footer Placeholder 5">
            <a:extLst>
              <a:ext uri="{FF2B5EF4-FFF2-40B4-BE49-F238E27FC236}">
                <a16:creationId xmlns:a16="http://schemas.microsoft.com/office/drawing/2014/main" id="{A294369F-1D1A-8B82-21CD-C5FC7CC7AB49}"/>
              </a:ext>
            </a:extLst>
          </p:cNvPr>
          <p:cNvSpPr>
            <a:spLocks noGrp="1"/>
          </p:cNvSpPr>
          <p:nvPr>
            <p:ph type="ftr" sz="quarter" idx="11"/>
          </p:nvPr>
        </p:nvSpPr>
        <p:spPr/>
        <p:txBody>
          <a:bodyPr/>
          <a:lstStyle/>
          <a:p>
            <a:r>
              <a:rPr lang="en-US"/>
              <a:t>Dr. Kumod Kumar Gupta     Data Analytics ACSAI0512               Unit Number 2</a:t>
            </a:r>
          </a:p>
        </p:txBody>
      </p:sp>
      <p:sp>
        <p:nvSpPr>
          <p:cNvPr id="9" name="TextBox 8">
            <a:extLst>
              <a:ext uri="{FF2B5EF4-FFF2-40B4-BE49-F238E27FC236}">
                <a16:creationId xmlns:a16="http://schemas.microsoft.com/office/drawing/2014/main" id="{3273CF63-4920-AE9E-572A-F087210B548D}"/>
              </a:ext>
            </a:extLst>
          </p:cNvPr>
          <p:cNvSpPr txBox="1"/>
          <p:nvPr/>
        </p:nvSpPr>
        <p:spPr>
          <a:xfrm>
            <a:off x="1295400" y="1095683"/>
            <a:ext cx="7892920" cy="3742756"/>
          </a:xfrm>
          <a:prstGeom prst="rect">
            <a:avLst/>
          </a:prstGeom>
          <a:noFill/>
        </p:spPr>
        <p:txBody>
          <a:bodyPr wrap="square">
            <a:spAutoFit/>
          </a:bodyPr>
          <a:lstStyle/>
          <a:p>
            <a:pPr>
              <a:lnSpc>
                <a:spcPct val="107000"/>
              </a:lnSpc>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Social Network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Social network data is commonly represented as a graph, where nodes correspond to individuals and edges symbolize the relationships between those individuals.</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Social networks are the networks that depict the relations between people in the form of a graph for different kinds of analysis.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graph to store the relationships of people is known as Sociogram. All the graph points and lines are stored in the matrix data structure called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Sociomatrix</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The relationships indicate of any kind like kinship, friendship, enemies, acquaintances, colleagues, neighbors, disease transmission, etc.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732392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Date Placeholder 8"/>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0BD58F50-DE49-47BF-9036-A1927450487E}" type="datetime1">
              <a:rPr lang="en-US" smtClean="0">
                <a:solidFill>
                  <a:srgbClr val="FFFFFF"/>
                </a:solidFill>
              </a:rPr>
              <a:t>12/30/2024</a:t>
            </a:fld>
            <a:endParaRPr lang="en-US">
              <a:solidFill>
                <a:srgbClr val="FFFFFF"/>
              </a:solidFill>
            </a:endParaRPr>
          </a:p>
        </p:txBody>
      </p:sp>
      <p:sp>
        <p:nvSpPr>
          <p:cNvPr id="13" name="Footer Placeholder 12"/>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1000" kern="1200">
                <a:solidFill>
                  <a:srgbClr val="FFFFFF"/>
                </a:solidFill>
                <a:latin typeface="+mn-lt"/>
                <a:ea typeface="+mn-ea"/>
                <a:cs typeface="+mn-cs"/>
              </a:rPr>
              <a:t>Dr. Kumod Kumar Gupta     Data Analytics ACSAI0512               Unit Number 2</a:t>
            </a:r>
          </a:p>
        </p:txBody>
      </p:sp>
      <p:sp>
        <p:nvSpPr>
          <p:cNvPr id="10" name="Slide Number Placeholder 9"/>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6F15528-21DE-4FAA-801E-634DDDAF4B2B}" type="slidenum">
              <a:rPr lang="en-US">
                <a:solidFill>
                  <a:srgbClr val="FFFFFF"/>
                </a:solidFill>
              </a:rPr>
              <a:pPr>
                <a:spcAft>
                  <a:spcPts val="600"/>
                </a:spcAft>
              </a:pPr>
              <a:t>6</a:t>
            </a:fld>
            <a:endParaRPr lang="en-US">
              <a:solidFill>
                <a:srgbClr val="FFFFFF"/>
              </a:solidFill>
            </a:endParaRP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sp>
        <p:nvSpPr>
          <p:cNvPr id="11" name="TextBox 8">
            <a:extLst>
              <a:ext uri="{FF2B5EF4-FFF2-40B4-BE49-F238E27FC236}">
                <a16:creationId xmlns:a16="http://schemas.microsoft.com/office/drawing/2014/main" id="{95876497-49A5-E0CF-1B97-46FC4D7A12D0}"/>
              </a:ext>
            </a:extLst>
          </p:cNvPr>
          <p:cNvSpPr txBox="1"/>
          <p:nvPr/>
        </p:nvSpPr>
        <p:spPr>
          <a:xfrm>
            <a:off x="2609850" y="1714589"/>
            <a:ext cx="6194125" cy="415498"/>
          </a:xfrm>
          <a:prstGeom prst="rect">
            <a:avLst/>
          </a:prstGeom>
          <a:gradFill>
            <a:gsLst>
              <a:gs pos="0">
                <a:schemeClr val="accent6">
                  <a:shade val="51000"/>
                  <a:satMod val="130000"/>
                  <a:lumMod val="95000"/>
                </a:schemeClr>
              </a:gs>
              <a:gs pos="80000">
                <a:schemeClr val="accent6">
                  <a:shade val="93000"/>
                  <a:satMod val="130000"/>
                </a:schemeClr>
              </a:gs>
              <a:gs pos="100000">
                <a:schemeClr val="accent6">
                  <a:shade val="94000"/>
                  <a:satMod val="135000"/>
                </a:schemeClr>
              </a:gs>
            </a:gsLst>
          </a:gradFill>
          <a:effectLst>
            <a:outerShdw blurRad="40000" dist="23000" dir="5400000" rotWithShape="0">
              <a:srgbClr val="000000">
                <a:alpha val="35000"/>
              </a:srgbClr>
            </a:outerShdw>
            <a:softEdge rad="76200"/>
          </a:effectLst>
        </p:spPr>
        <p:style>
          <a:lnRef idx="0">
            <a:schemeClr val="accent6"/>
          </a:lnRef>
          <a:fillRef idx="3">
            <a:schemeClr val="accent6"/>
          </a:fillRef>
          <a:effectRef idx="3">
            <a:schemeClr val="accent6"/>
          </a:effectRef>
          <a:fontRef idx="minor">
            <a:schemeClr val="lt1"/>
          </a:fontRef>
        </p:style>
        <p:txBody>
          <a:bodyPr wrap="square" lIns="91440" tIns="45720" rIns="91440" bIns="4572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r>
              <a:rPr lang="en-IN" sz="2100" b="1" dirty="0"/>
              <a:t>UNIT-II: Data Handling </a:t>
            </a:r>
            <a:endParaRPr lang="en-US" sz="2100" b="1" dirty="0">
              <a:cs typeface="Calibri"/>
            </a:endParaRPr>
          </a:p>
        </p:txBody>
      </p:sp>
      <p:graphicFrame>
        <p:nvGraphicFramePr>
          <p:cNvPr id="6" name="Diagram 5">
            <a:extLst>
              <a:ext uri="{FF2B5EF4-FFF2-40B4-BE49-F238E27FC236}">
                <a16:creationId xmlns:a16="http://schemas.microsoft.com/office/drawing/2014/main" id="{3018A75B-D96A-82C3-A26D-BC19D472E926}"/>
              </a:ext>
            </a:extLst>
          </p:cNvPr>
          <p:cNvGraphicFramePr/>
          <p:nvPr>
            <p:extLst>
              <p:ext uri="{D42A27DB-BD31-4B8C-83A1-F6EECF244321}">
                <p14:modId xmlns:p14="http://schemas.microsoft.com/office/powerpoint/2010/main" val="2760512849"/>
              </p:ext>
            </p:extLst>
          </p:nvPr>
        </p:nvGraphicFramePr>
        <p:xfrm>
          <a:off x="2095499" y="2248930"/>
          <a:ext cx="8630165" cy="36404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7183346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D061BD1C-92FD-4979-BE35-CC8C146F8D41}"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a:t>
            </a:r>
            <a:endParaRPr lang="en-US" sz="2800" dirty="0">
              <a:ea typeface="+mn-lt"/>
              <a:cs typeface="+mn-lt"/>
            </a:endParaRP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34190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endParaRPr lang="en-US" sz="2000" b="1" dirty="0">
              <a:latin typeface="Times New Roman"/>
              <a:cs typeface="Times New Roman"/>
            </a:endParaRPr>
          </a:p>
          <a:p>
            <a:r>
              <a:rPr lang="en-US" sz="2000" dirty="0">
                <a:ea typeface="+mn-lt"/>
                <a:cs typeface="+mn-lt"/>
              </a:rPr>
              <a:t>Each dataset is small enough to fit into memory and review in a spreadsheet. All datasets are comprised of tabular data and no (explicitly) missing values.</a:t>
            </a:r>
            <a:endParaRPr lang="en-US" dirty="0"/>
          </a:p>
          <a:p>
            <a:pPr marL="285750" indent="-285750">
              <a:buFont typeface="Arial"/>
              <a:buChar char="•"/>
            </a:pPr>
            <a:r>
              <a:rPr lang="en-US" sz="2000" dirty="0">
                <a:ea typeface="+mn-lt"/>
                <a:cs typeface="+mn-lt"/>
              </a:rPr>
              <a:t>Swedish Auto Insurance Dataset.</a:t>
            </a:r>
            <a:endParaRPr lang="en-US" dirty="0"/>
          </a:p>
          <a:p>
            <a:pPr marL="285750" indent="-285750">
              <a:buFont typeface="Arial"/>
              <a:buChar char="•"/>
            </a:pPr>
            <a:r>
              <a:rPr lang="en-US" sz="2000" dirty="0">
                <a:ea typeface="+mn-lt"/>
                <a:cs typeface="+mn-lt"/>
              </a:rPr>
              <a:t>Wine Quality Dataset.</a:t>
            </a:r>
            <a:endParaRPr lang="en-US" dirty="0"/>
          </a:p>
          <a:p>
            <a:pPr marL="285750" indent="-285750">
              <a:buFont typeface="Arial"/>
              <a:buChar char="•"/>
            </a:pPr>
            <a:r>
              <a:rPr lang="en-US" sz="2000" dirty="0">
                <a:ea typeface="+mn-lt"/>
                <a:cs typeface="+mn-lt"/>
              </a:rPr>
              <a:t>Pima Indians Diabetes Dataset.</a:t>
            </a:r>
            <a:endParaRPr lang="en-US" dirty="0"/>
          </a:p>
          <a:p>
            <a:pPr marL="285750" indent="-285750">
              <a:buFont typeface="Arial"/>
              <a:buChar char="•"/>
            </a:pPr>
            <a:r>
              <a:rPr lang="en-US" sz="2000" dirty="0">
                <a:ea typeface="+mn-lt"/>
                <a:cs typeface="+mn-lt"/>
              </a:rPr>
              <a:t>Sonar Dataset.</a:t>
            </a:r>
            <a:endParaRPr lang="en-US" dirty="0"/>
          </a:p>
          <a:p>
            <a:pPr marL="285750" indent="-285750">
              <a:buFont typeface="Arial"/>
              <a:buChar char="•"/>
            </a:pPr>
            <a:r>
              <a:rPr lang="en-US" sz="2000" dirty="0">
                <a:ea typeface="+mn-lt"/>
                <a:cs typeface="+mn-lt"/>
              </a:rPr>
              <a:t>Banknote Dataset.</a:t>
            </a:r>
            <a:endParaRPr lang="en-US" dirty="0"/>
          </a:p>
          <a:p>
            <a:pPr marL="285750" indent="-285750">
              <a:buFont typeface="Arial"/>
              <a:buChar char="•"/>
            </a:pPr>
            <a:r>
              <a:rPr lang="en-US" sz="2000" dirty="0">
                <a:ea typeface="+mn-lt"/>
                <a:cs typeface="+mn-lt"/>
              </a:rPr>
              <a:t>Iris Flowers Dataset.</a:t>
            </a:r>
            <a:endParaRPr lang="en-US" dirty="0"/>
          </a:p>
          <a:p>
            <a:pPr marL="285750" indent="-285750">
              <a:buFont typeface="Arial"/>
              <a:buChar char="•"/>
            </a:pPr>
            <a:r>
              <a:rPr lang="en-US" sz="2000" dirty="0">
                <a:ea typeface="+mn-lt"/>
                <a:cs typeface="+mn-lt"/>
              </a:rPr>
              <a:t>Abalone Dataset.</a:t>
            </a:r>
            <a:endParaRPr lang="en-US" dirty="0"/>
          </a:p>
          <a:p>
            <a:pPr marL="285750" indent="-285750">
              <a:buFont typeface="Arial"/>
              <a:buChar char="•"/>
            </a:pPr>
            <a:r>
              <a:rPr lang="en-US" sz="2000" dirty="0">
                <a:ea typeface="+mn-lt"/>
                <a:cs typeface="+mn-lt"/>
              </a:rPr>
              <a:t>Ionosphere Dataset.</a:t>
            </a:r>
            <a:endParaRPr lang="en-US" dirty="0"/>
          </a:p>
          <a:p>
            <a:pPr marL="285750" indent="-285750">
              <a:buFont typeface="Arial"/>
              <a:buChar char="•"/>
            </a:pPr>
            <a:r>
              <a:rPr lang="en-US" sz="2000" dirty="0">
                <a:ea typeface="+mn-lt"/>
                <a:cs typeface="+mn-lt"/>
              </a:rPr>
              <a:t>Wheat Seeds Dataset.</a:t>
            </a:r>
            <a:endParaRPr lang="en-US" dirty="0"/>
          </a:p>
          <a:p>
            <a:pPr marL="285750" indent="-285750">
              <a:buFont typeface="Arial"/>
              <a:buChar char="•"/>
            </a:pPr>
            <a:r>
              <a:rPr lang="en-US" sz="2000" dirty="0">
                <a:ea typeface="+mn-lt"/>
                <a:cs typeface="+mn-lt"/>
              </a:rPr>
              <a:t>Boston House Price Dataset.</a:t>
            </a:r>
            <a:endParaRPr lang="en-US" dirty="0"/>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b="1" dirty="0">
              <a:latin typeface="Times New Roman"/>
              <a:cs typeface="Times New Roman"/>
            </a:endParaRPr>
          </a:p>
          <a:p>
            <a:endParaRPr lang="en-US" sz="2000" dirty="0">
              <a:solidFill>
                <a:srgbClr val="000000"/>
              </a:solidFill>
              <a:latin typeface="Times New Roman"/>
              <a:ea typeface="+mn-lt"/>
              <a:cs typeface="Calibri"/>
            </a:endParaRPr>
          </a:p>
          <a:p>
            <a:endParaRPr lang="en-US" sz="2000" dirty="0">
              <a:latin typeface="Calibri"/>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9F54C3B4-65F4-6216-046F-E2A375A5DF6F}"/>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6180039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095CD6F-F368-4E3A-ABDA-7B814F25552F}"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baseline="0">
                <a:latin typeface="Calibri"/>
              </a:rPr>
              <a:t>Standard datasets, Data Classification, Sources of Data</a:t>
            </a:r>
            <a:r>
              <a:rPr lang="en-IN" sz="2800">
                <a:latin typeface="Calibri"/>
                <a:ea typeface="Calibri"/>
                <a:cs typeface="Calibri"/>
              </a:rPr>
              <a:t>​</a:t>
            </a:r>
            <a:endParaRPr lang="en-US" sz="2800" dirty="0"/>
          </a:p>
        </p:txBody>
      </p:sp>
      <p:pic>
        <p:nvPicPr>
          <p:cNvPr id="6" name="Picture 5" descr="A diagram of data collection&#10;&#10;Description automatically generated">
            <a:extLst>
              <a:ext uri="{FF2B5EF4-FFF2-40B4-BE49-F238E27FC236}">
                <a16:creationId xmlns:a16="http://schemas.microsoft.com/office/drawing/2014/main" id="{0BA660BF-DF2E-E02D-C6A9-A3B4B9D72AEE}"/>
              </a:ext>
            </a:extLst>
          </p:cNvPr>
          <p:cNvPicPr>
            <a:picLocks noChangeAspect="1"/>
          </p:cNvPicPr>
          <p:nvPr/>
        </p:nvPicPr>
        <p:blipFill>
          <a:blip r:embed="rId4"/>
          <a:stretch>
            <a:fillRect/>
          </a:stretch>
        </p:blipFill>
        <p:spPr>
          <a:xfrm>
            <a:off x="3124200" y="1765576"/>
            <a:ext cx="7696200" cy="4718908"/>
          </a:xfrm>
          <a:prstGeom prst="rect">
            <a:avLst/>
          </a:prstGeom>
        </p:spPr>
      </p:pic>
      <p:sp>
        <p:nvSpPr>
          <p:cNvPr id="2" name="Footer Placeholder 1">
            <a:extLst>
              <a:ext uri="{FF2B5EF4-FFF2-40B4-BE49-F238E27FC236}">
                <a16:creationId xmlns:a16="http://schemas.microsoft.com/office/drawing/2014/main" id="{49BDBD2B-2DE0-E78E-FA76-FAAACAC45C1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33108722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B899BCB-DE8F-41C7-92EF-E0D1DD18622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 </a:t>
            </a:r>
            <a:endParaRPr lang="en-US" sz="2800" dirty="0">
              <a:ea typeface="+mn-lt"/>
              <a:cs typeface="+mn-lt"/>
            </a:endParaRP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33575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dirty="0">
              <a:solidFill>
                <a:srgbClr val="000000"/>
              </a:solidFill>
              <a:latin typeface="Times New Roman"/>
              <a:ea typeface="+mn-lt"/>
              <a:cs typeface="Times New Roman"/>
            </a:endParaRPr>
          </a:p>
          <a:p>
            <a:r>
              <a:rPr lang="en-US" b="1" dirty="0"/>
              <a:t> 1. Primary Source</a:t>
            </a:r>
            <a:endParaRPr lang="en-US" dirty="0"/>
          </a:p>
          <a:p>
            <a:pPr marL="342900" indent="-342900" algn="just">
              <a:buFont typeface="Arial" panose="020B0604020202020204" pitchFamily="34" charset="0"/>
              <a:buChar char="•"/>
            </a:pPr>
            <a:r>
              <a:rPr lang="en-US" sz="2000" dirty="0">
                <a:latin typeface="Times New Roman"/>
                <a:ea typeface="+mn-lt"/>
                <a:cs typeface="+mn-lt"/>
              </a:rPr>
              <a:t>It is a collection of data from the source of origin. It provides the researcher with first-hand quantitative and raw information related to the statistical study. </a:t>
            </a:r>
          </a:p>
          <a:p>
            <a:pPr marL="342900" indent="-342900" algn="just">
              <a:buFont typeface="Arial" panose="020B0604020202020204" pitchFamily="34" charset="0"/>
              <a:buChar char="•"/>
            </a:pPr>
            <a:r>
              <a:rPr lang="en-US" sz="2000" dirty="0">
                <a:latin typeface="Times New Roman"/>
                <a:ea typeface="+mn-lt"/>
                <a:cs typeface="+mn-lt"/>
              </a:rPr>
              <a:t>In short, the primary sources of data give the researcher direct access to the subject of research. For example, statistical data, works of art, and interview transcripts. </a:t>
            </a:r>
            <a:endParaRPr lang="en-US" sz="2000" dirty="0">
              <a:latin typeface="Times New Roman"/>
              <a:cs typeface="Times New Roman"/>
            </a:endParaRPr>
          </a:p>
          <a:p>
            <a:endParaRPr lang="en-US" sz="2000" b="1" dirty="0">
              <a:latin typeface="Times New Roman"/>
              <a:cs typeface="Times New Roman"/>
            </a:endParaRPr>
          </a:p>
          <a:p>
            <a:r>
              <a:rPr lang="en-US" b="1" dirty="0"/>
              <a:t>2. Secondary Source</a:t>
            </a:r>
            <a:endParaRPr lang="en-US" dirty="0"/>
          </a:p>
          <a:p>
            <a:pPr marL="342900" indent="-342900" algn="just">
              <a:buFont typeface="Arial" panose="020B0604020202020204" pitchFamily="34" charset="0"/>
              <a:buChar char="•"/>
            </a:pPr>
            <a:r>
              <a:rPr lang="en-US" sz="2000" dirty="0">
                <a:solidFill>
                  <a:srgbClr val="000000"/>
                </a:solidFill>
                <a:latin typeface="Times New Roman"/>
                <a:ea typeface="+mn-lt"/>
                <a:cs typeface="+mn-lt"/>
              </a:rPr>
              <a:t>It is a collection of data from some institutions or agencies that have already collected the data through primary sources. </a:t>
            </a:r>
          </a:p>
          <a:p>
            <a:pPr marL="342900" indent="-342900" algn="just">
              <a:buFont typeface="Arial" panose="020B0604020202020204" pitchFamily="34" charset="0"/>
              <a:buChar char="•"/>
            </a:pPr>
            <a:r>
              <a:rPr lang="en-US" sz="2000" dirty="0">
                <a:solidFill>
                  <a:srgbClr val="000000"/>
                </a:solidFill>
                <a:latin typeface="Times New Roman"/>
                <a:ea typeface="+mn-lt"/>
                <a:cs typeface="+mn-lt"/>
              </a:rPr>
              <a:t>It does not provide the researcher with first-hand quantitative and raw information related to the study.</a:t>
            </a:r>
          </a:p>
          <a:p>
            <a:pPr marL="342900" indent="-342900" algn="just">
              <a:buFont typeface="Arial" panose="020B0604020202020204" pitchFamily="34" charset="0"/>
              <a:buChar char="•"/>
            </a:pPr>
            <a:r>
              <a:rPr lang="en-US" sz="2000" dirty="0">
                <a:solidFill>
                  <a:srgbClr val="000000"/>
                </a:solidFill>
                <a:latin typeface="Times New Roman"/>
                <a:ea typeface="+mn-lt"/>
                <a:cs typeface="+mn-lt"/>
              </a:rPr>
              <a:t>Hence, the secondary source of data collection interprets, describes, or synthesizes the primary sources. For example, reviews, government websites containing surveys or data, academic books, published journals, articles, etc. </a:t>
            </a:r>
            <a:endParaRPr lang="en-US" sz="2000"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64A1533C-92E2-D403-7677-5E5C6487AEEB}"/>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8271603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7B0176A-CDC7-4EAB-840C-81859806389F}"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 </a:t>
            </a:r>
            <a:endParaRPr lang="en-US" sz="2800" dirty="0">
              <a:ea typeface="+mn-lt"/>
              <a:cs typeface="+mn-lt"/>
            </a:endParaRP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06182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endParaRPr lang="en-US" b="1" dirty="0">
              <a:latin typeface="Times New Roman"/>
              <a:cs typeface="Helvetica"/>
            </a:endParaRPr>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A diagram of a method of collecting data&#10;&#10;Description automatically generated">
            <a:extLst>
              <a:ext uri="{FF2B5EF4-FFF2-40B4-BE49-F238E27FC236}">
                <a16:creationId xmlns:a16="http://schemas.microsoft.com/office/drawing/2014/main" id="{3EA56EC0-BCC8-E57B-89E4-761865B51290}"/>
              </a:ext>
            </a:extLst>
          </p:cNvPr>
          <p:cNvPicPr>
            <a:picLocks noChangeAspect="1"/>
          </p:cNvPicPr>
          <p:nvPr/>
        </p:nvPicPr>
        <p:blipFill rotWithShape="1">
          <a:blip r:embed="rId4"/>
          <a:srcRect t="6434" r="2607" b="80"/>
          <a:stretch/>
        </p:blipFill>
        <p:spPr>
          <a:xfrm>
            <a:off x="1333500" y="1426613"/>
            <a:ext cx="9122667" cy="4479168"/>
          </a:xfrm>
          <a:prstGeom prst="rect">
            <a:avLst/>
          </a:prstGeom>
        </p:spPr>
      </p:pic>
      <p:sp>
        <p:nvSpPr>
          <p:cNvPr id="6" name="Footer Placeholder 5">
            <a:extLst>
              <a:ext uri="{FF2B5EF4-FFF2-40B4-BE49-F238E27FC236}">
                <a16:creationId xmlns:a16="http://schemas.microsoft.com/office/drawing/2014/main" id="{C95F9F34-AAA0-9724-1A61-EA4F5624D0E4}"/>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720246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D89AC7A-5C4A-453F-BB58-BE41695AFD60}"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 </a:t>
            </a:r>
            <a:endParaRPr lang="en-US" sz="2800" dirty="0">
              <a:ea typeface="+mn-lt"/>
              <a:cs typeface="+mn-lt"/>
            </a:endParaRP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28035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sz="2000" b="1" dirty="0">
                <a:latin typeface="Times New Roman"/>
                <a:ea typeface="+mn-lt"/>
                <a:cs typeface="+mn-lt"/>
              </a:rPr>
              <a:t>Data classification</a:t>
            </a:r>
            <a:r>
              <a:rPr lang="en-US" sz="2000" dirty="0">
                <a:latin typeface="Times New Roman"/>
                <a:ea typeface="+mn-lt"/>
                <a:cs typeface="+mn-lt"/>
              </a:rPr>
              <a:t> is broadly defined as the process of organizing data by relevant categories so that it may be used and protected more efficiently. </a:t>
            </a:r>
          </a:p>
          <a:p>
            <a:pPr marL="342900" indent="-342900">
              <a:buFont typeface="Arial" panose="020B0604020202020204" pitchFamily="34" charset="0"/>
              <a:buChar char="•"/>
            </a:pPr>
            <a:r>
              <a:rPr lang="en-US" sz="2000" dirty="0">
                <a:latin typeface="Times New Roman"/>
                <a:ea typeface="+mn-lt"/>
                <a:cs typeface="+mn-lt"/>
              </a:rPr>
              <a:t>On a basic level, the classification process makes data easier to locate and retrieve. </a:t>
            </a:r>
          </a:p>
          <a:p>
            <a:pPr marL="342900" indent="-342900">
              <a:buFont typeface="Arial" panose="020B0604020202020204" pitchFamily="34" charset="0"/>
              <a:buChar char="•"/>
            </a:pPr>
            <a:r>
              <a:rPr lang="en-US" sz="2000" dirty="0">
                <a:latin typeface="Times New Roman"/>
                <a:ea typeface="+mn-lt"/>
                <a:cs typeface="+mn-lt"/>
              </a:rPr>
              <a:t>Data classification is of particular importance when it comes to risk management, compliance, and data security.</a:t>
            </a:r>
            <a:endParaRPr lang="en-US" sz="2000" b="1" u="sng" dirty="0">
              <a:latin typeface="Times New Roman"/>
              <a:cs typeface="Calibri"/>
            </a:endParaRPr>
          </a:p>
          <a:p>
            <a:pPr marL="342900" indent="-342900">
              <a:buFont typeface="Arial" panose="020B0604020202020204" pitchFamily="34" charset="0"/>
              <a:buChar char="•"/>
            </a:pPr>
            <a:r>
              <a:rPr lang="en-US" sz="2000" dirty="0">
                <a:latin typeface="Times New Roman"/>
                <a:ea typeface="+mn-lt"/>
                <a:cs typeface="+mn-lt"/>
              </a:rPr>
              <a:t>Data classification involves tagging data to make it easily searchable and trackable. It also eliminates multiple duplications of data, which can reduce storage and backup costs while speeding up the search process.</a:t>
            </a:r>
            <a:endParaRPr lang="en-US" dirty="0">
              <a:latin typeface="Times New Roman"/>
              <a:cs typeface="Times New Roman"/>
            </a:endParaRPr>
          </a:p>
          <a:p>
            <a:endParaRPr lang="en-US" sz="2000" dirty="0">
              <a:solidFill>
                <a:srgbClr val="000000"/>
              </a:solidFill>
              <a:latin typeface="Times New Roman"/>
              <a:ea typeface="+mn-lt"/>
              <a:cs typeface="Calibri"/>
            </a:endParaRPr>
          </a:p>
          <a:p>
            <a:endParaRPr lang="en-US" sz="2000" b="1" dirty="0">
              <a:latin typeface="Times New Roman"/>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6" name="Picture 5" descr="What is Data Classification and How ...">
            <a:extLst>
              <a:ext uri="{FF2B5EF4-FFF2-40B4-BE49-F238E27FC236}">
                <a16:creationId xmlns:a16="http://schemas.microsoft.com/office/drawing/2014/main" id="{D26FBE76-130D-8B1B-C243-0748CD6C3FDA}"/>
              </a:ext>
            </a:extLst>
          </p:cNvPr>
          <p:cNvPicPr>
            <a:picLocks noChangeAspect="1"/>
          </p:cNvPicPr>
          <p:nvPr/>
        </p:nvPicPr>
        <p:blipFill>
          <a:blip r:embed="rId4"/>
          <a:stretch>
            <a:fillRect/>
          </a:stretch>
        </p:blipFill>
        <p:spPr>
          <a:xfrm>
            <a:off x="2438399" y="3612642"/>
            <a:ext cx="7620001" cy="2302203"/>
          </a:xfrm>
          <a:prstGeom prst="rect">
            <a:avLst/>
          </a:prstGeom>
        </p:spPr>
      </p:pic>
      <p:sp>
        <p:nvSpPr>
          <p:cNvPr id="2" name="Footer Placeholder 1">
            <a:extLst>
              <a:ext uri="{FF2B5EF4-FFF2-40B4-BE49-F238E27FC236}">
                <a16:creationId xmlns:a16="http://schemas.microsoft.com/office/drawing/2014/main" id="{28831FF0-4E88-C7B4-525D-9CEBDF5D1241}"/>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39200894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0B80D9E-F3F0-4B75-8847-16BFA465679E}"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 </a:t>
            </a:r>
            <a:endParaRPr lang="en-US" sz="2800" dirty="0">
              <a:ea typeface="+mn-lt"/>
              <a:cs typeface="+mn-lt"/>
            </a:endParaRPr>
          </a:p>
          <a:p>
            <a:endParaRPr lang="en-US" sz="2800" dirty="0">
              <a:cs typeface="Calibri"/>
            </a:endParaRPr>
          </a:p>
        </p:txBody>
      </p:sp>
      <p:sp>
        <p:nvSpPr>
          <p:cNvPr id="2" name="Footer Placeholder 1">
            <a:extLst>
              <a:ext uri="{FF2B5EF4-FFF2-40B4-BE49-F238E27FC236}">
                <a16:creationId xmlns:a16="http://schemas.microsoft.com/office/drawing/2014/main" id="{BBB25A85-8EDF-127D-1079-BF7A66ED7742}"/>
              </a:ext>
            </a:extLst>
          </p:cNvPr>
          <p:cNvSpPr>
            <a:spLocks noGrp="1"/>
          </p:cNvSpPr>
          <p:nvPr>
            <p:ph type="ftr" sz="quarter" idx="11"/>
          </p:nvPr>
        </p:nvSpPr>
        <p:spPr/>
        <p:txBody>
          <a:bodyPr/>
          <a:lstStyle/>
          <a:p>
            <a:r>
              <a:rPr lang="en-US"/>
              <a:t>Dr. Kumod Kumar Gupta     Data Analytics ACSAI0512               Unit Number 2</a:t>
            </a:r>
          </a:p>
        </p:txBody>
      </p:sp>
      <p:sp>
        <p:nvSpPr>
          <p:cNvPr id="10" name="TextBox 9">
            <a:extLst>
              <a:ext uri="{FF2B5EF4-FFF2-40B4-BE49-F238E27FC236}">
                <a16:creationId xmlns:a16="http://schemas.microsoft.com/office/drawing/2014/main" id="{423036CF-EA8B-8E93-ACE5-C5D2A73EAC33}"/>
              </a:ext>
            </a:extLst>
          </p:cNvPr>
          <p:cNvSpPr txBox="1"/>
          <p:nvPr/>
        </p:nvSpPr>
        <p:spPr>
          <a:xfrm>
            <a:off x="1295400" y="1155246"/>
            <a:ext cx="9448800" cy="3555782"/>
          </a:xfrm>
          <a:prstGeom prst="rect">
            <a:avLst/>
          </a:prstGeom>
          <a:noFill/>
        </p:spPr>
        <p:txBody>
          <a:bodyPr wrap="square">
            <a:spAutoFit/>
          </a:bodyPr>
          <a:lstStyle/>
          <a:p>
            <a:pPr>
              <a:lnSpc>
                <a:spcPct val="107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Types of Data Classification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Data classification can be performed based on content, context, or user selections:</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Content-based classification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Content-based classification is a method used to categorize items (like text, images, or videos) based on their content.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approach focuses on the actual features of the item, such as words in a document or colors in an image, instead of external factors (like metadata)..</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For example, in text classification, algorithms analyze the words in a document to determine its topic. Similarly, in image classification, the algorithm looks at visual features like shapes or colors to classify the image.</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888390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6867AB2-8DF0-4042-8357-114FCDDDB69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Standard datasets, Data Classification, Sources of Data </a:t>
            </a:r>
            <a:endParaRPr lang="en-US" sz="2800" dirty="0">
              <a:ea typeface="+mn-lt"/>
              <a:cs typeface="+mn-lt"/>
            </a:endParaRPr>
          </a:p>
          <a:p>
            <a:endParaRPr lang="en-US" sz="2800" dirty="0">
              <a:cs typeface="Calibri"/>
            </a:endParaRPr>
          </a:p>
        </p:txBody>
      </p:sp>
      <p:sp>
        <p:nvSpPr>
          <p:cNvPr id="2" name="Footer Placeholder 1">
            <a:extLst>
              <a:ext uri="{FF2B5EF4-FFF2-40B4-BE49-F238E27FC236}">
                <a16:creationId xmlns:a16="http://schemas.microsoft.com/office/drawing/2014/main" id="{BBB25A85-8EDF-127D-1079-BF7A66ED7742}"/>
              </a:ext>
            </a:extLst>
          </p:cNvPr>
          <p:cNvSpPr>
            <a:spLocks noGrp="1"/>
          </p:cNvSpPr>
          <p:nvPr>
            <p:ph type="ftr" sz="quarter" idx="11"/>
          </p:nvPr>
        </p:nvSpPr>
        <p:spPr/>
        <p:txBody>
          <a:bodyPr/>
          <a:lstStyle/>
          <a:p>
            <a:r>
              <a:rPr lang="en-US"/>
              <a:t>Dr. Kumod Kumar Gupta     Data Analytics ACSAI0512               Unit Number 2</a:t>
            </a:r>
          </a:p>
        </p:txBody>
      </p:sp>
      <p:sp>
        <p:nvSpPr>
          <p:cNvPr id="8" name="TextBox 7">
            <a:extLst>
              <a:ext uri="{FF2B5EF4-FFF2-40B4-BE49-F238E27FC236}">
                <a16:creationId xmlns:a16="http://schemas.microsoft.com/office/drawing/2014/main" id="{1C56E18A-CB96-F04F-3A34-5B1D082DCAE5}"/>
              </a:ext>
            </a:extLst>
          </p:cNvPr>
          <p:cNvSpPr txBox="1"/>
          <p:nvPr/>
        </p:nvSpPr>
        <p:spPr>
          <a:xfrm>
            <a:off x="1447800" y="1219200"/>
            <a:ext cx="9677400" cy="4244303"/>
          </a:xfrm>
          <a:prstGeom prst="rect">
            <a:avLst/>
          </a:prstGeom>
          <a:noFill/>
        </p:spPr>
        <p:txBody>
          <a:bodyPr wrap="square">
            <a:spAutoFit/>
          </a:bodyPr>
          <a:lstStyle/>
          <a:p>
            <a:pPr>
              <a:lnSpc>
                <a:spcPct val="107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Context-based classification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Context-based classification is a method where the categorization of an item (like a text, image, or video) depends not just on the content but also on the context in which it appears.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method considers surrounding information, relationships, and environmental factors that can provide deeper meaning to the content.</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text classification, a word like "bank" could have different meanings (financial institution vs. riverbank). Context-based classification looks at the surrounding words to figure out the right meaning.</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User-based classification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involves classifying files according to a manual judgement of a knowledgeable user.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Individuals who work with documents can specify how sensitive they are—they can do so when they create the document, after a significant edit or review, or before the document is released.</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32747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F8C2DE1-B12D-4E14-9BA5-7062F2F7EEFA}"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52349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latin typeface="Times New Roman"/>
              <a:cs typeface="Helvetica"/>
            </a:endParaRPr>
          </a:p>
          <a:p>
            <a:r>
              <a:rPr lang="en-US" sz="2000" b="1" dirty="0">
                <a:latin typeface="Times New Roman"/>
                <a:ea typeface="+mn-lt"/>
                <a:cs typeface="+mn-lt"/>
              </a:rPr>
              <a:t>Data manipulation </a:t>
            </a:r>
            <a:r>
              <a:rPr lang="en-US" sz="2000" dirty="0">
                <a:latin typeface="Times New Roman"/>
                <a:ea typeface="+mn-lt"/>
                <a:cs typeface="+mn-lt"/>
              </a:rPr>
              <a:t>refers to the process of adjusting data to make it organized and easier to read.</a:t>
            </a:r>
            <a:endParaRPr lang="en-US" sz="2000" dirty="0">
              <a:latin typeface="Times New Roman"/>
              <a:cs typeface="Calibri"/>
            </a:endParaRPr>
          </a:p>
          <a:p>
            <a:endParaRPr lang="en-US" sz="2000" dirty="0">
              <a:solidFill>
                <a:srgbClr val="000000"/>
              </a:solidFill>
              <a:latin typeface="Times New Roman"/>
              <a:ea typeface="+mn-lt"/>
              <a:cs typeface="+mn-lt"/>
            </a:endParaRPr>
          </a:p>
          <a:p>
            <a:pPr marL="342900" indent="-342900">
              <a:buFont typeface="Arial" panose="020B0604020202020204" pitchFamily="34" charset="0"/>
              <a:buChar char="•"/>
            </a:pPr>
            <a:r>
              <a:rPr lang="en-US" sz="2000" dirty="0">
                <a:solidFill>
                  <a:srgbClr val="000000"/>
                </a:solidFill>
                <a:latin typeface="Times New Roman"/>
                <a:ea typeface="+mn-lt"/>
                <a:cs typeface="+mn-lt"/>
              </a:rPr>
              <a:t>Data manipulation and data modification are commonly used interchangeably. </a:t>
            </a:r>
          </a:p>
          <a:p>
            <a:pPr marL="342900" indent="-342900">
              <a:buFont typeface="Arial" panose="020B0604020202020204" pitchFamily="34" charset="0"/>
              <a:buChar char="•"/>
            </a:pPr>
            <a:r>
              <a:rPr lang="en-US" sz="2000" dirty="0">
                <a:solidFill>
                  <a:srgbClr val="000000"/>
                </a:solidFill>
                <a:latin typeface="Times New Roman"/>
                <a:ea typeface="+mn-lt"/>
                <a:cs typeface="+mn-lt"/>
              </a:rPr>
              <a:t>With respect to data processing, the two are mutually exclusive. </a:t>
            </a:r>
          </a:p>
          <a:p>
            <a:pPr marL="342900" indent="-342900">
              <a:buFont typeface="Arial" panose="020B0604020202020204" pitchFamily="34" charset="0"/>
              <a:buChar char="•"/>
            </a:pPr>
            <a:r>
              <a:rPr lang="en-US" sz="2000" dirty="0">
                <a:solidFill>
                  <a:srgbClr val="000000"/>
                </a:solidFill>
                <a:latin typeface="Times New Roman"/>
                <a:ea typeface="+mn-lt"/>
                <a:cs typeface="+mn-lt"/>
              </a:rPr>
              <a:t>Here’s why:</a:t>
            </a:r>
            <a:endParaRPr lang="en-US" sz="2000" dirty="0">
              <a:latin typeface="Times New Roman"/>
              <a:cs typeface="Times New Roman"/>
            </a:endParaRPr>
          </a:p>
          <a:p>
            <a:r>
              <a:rPr lang="en-US" sz="2000" dirty="0">
                <a:solidFill>
                  <a:srgbClr val="000000"/>
                </a:solidFill>
                <a:latin typeface="Times New Roman"/>
                <a:ea typeface="+mn-lt"/>
                <a:cs typeface="+mn-lt"/>
              </a:rPr>
              <a:t>Data modification is when a computer’s saved value is changed to a different value. Thus, data is modified when it is stored in the same location.</a:t>
            </a:r>
            <a:endParaRPr lang="en-US" sz="2000" dirty="0">
              <a:latin typeface="Times New Roman"/>
              <a:cs typeface="Times New Roman"/>
            </a:endParaRPr>
          </a:p>
          <a:p>
            <a:pPr marL="342900" indent="-342900">
              <a:buFont typeface="Arial" panose="020B0604020202020204" pitchFamily="34" charset="0"/>
              <a:buChar char="•"/>
            </a:pPr>
            <a:r>
              <a:rPr lang="en-US" sz="2000" dirty="0">
                <a:solidFill>
                  <a:srgbClr val="000000"/>
                </a:solidFill>
                <a:latin typeface="Times New Roman"/>
                <a:ea typeface="+mn-lt"/>
                <a:cs typeface="+mn-lt"/>
              </a:rPr>
              <a:t>Data manipulation is the process of pulling information from data by applying logic to generate a new set of data.</a:t>
            </a:r>
            <a:endParaRPr lang="en-US" sz="2000" dirty="0">
              <a:latin typeface="Times New Roman"/>
              <a:cs typeface="Calibri"/>
            </a:endParaRPr>
          </a:p>
          <a:p>
            <a:r>
              <a:rPr lang="en-US" sz="2000" dirty="0">
                <a:latin typeface="Times New Roman"/>
                <a:ea typeface="+mn-lt"/>
                <a:cs typeface="+mn-lt"/>
              </a:rPr>
              <a:t>This example helps to clarify:</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modification would be if you change the value in a spreadsheet’s cell from 100 to 150.</a:t>
            </a:r>
            <a:endParaRPr lang="en-US" sz="2000" dirty="0">
              <a:latin typeface="Times New Roman"/>
              <a:cs typeface="Times New Roman"/>
            </a:endParaRPr>
          </a:p>
          <a:p>
            <a:pPr marL="285750" indent="-285750">
              <a:buFont typeface="Arial"/>
              <a:buChar char="•"/>
            </a:pPr>
            <a:r>
              <a:rPr lang="en-US" sz="2000" dirty="0">
                <a:latin typeface="Times New Roman"/>
                <a:ea typeface="+mn-lt"/>
                <a:cs typeface="+mn-lt"/>
              </a:rPr>
              <a:t>Data modification would be if you create a formula in Column B and apply it to the data in Column A to reap new data as a result in Column C.</a:t>
            </a:r>
            <a:endParaRPr lang="en-US" sz="2000" dirty="0">
              <a:latin typeface="Times New Roman"/>
              <a:cs typeface="Times New Roman"/>
            </a:endParaRPr>
          </a:p>
          <a:p>
            <a:endParaRPr lang="en-US" sz="2000" dirty="0">
              <a:latin typeface="Calibri"/>
              <a:cs typeface="Calibri"/>
            </a:endParaRPr>
          </a:p>
          <a:p>
            <a:endParaRPr lang="en-US" sz="2000" dirty="0">
              <a:solidFill>
                <a:srgbClr val="000000"/>
              </a:solidFill>
              <a:latin typeface="Calibri"/>
              <a:ea typeface="+mn-lt"/>
              <a:cs typeface="Calibri"/>
            </a:endParaRPr>
          </a:p>
          <a:p>
            <a:endParaRPr lang="en-US" sz="2000" b="1" dirty="0">
              <a:latin typeface="Times New Roman"/>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82D0F30F-A06B-F449-54D0-2928352EDC7E}"/>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33135182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4C0C6CBF-57DC-44E7-99D9-2408ED125B3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1981200" y="1143000"/>
            <a:ext cx="9601200" cy="162198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b="1" dirty="0">
                <a:latin typeface="Times New Roman" panose="02020603050405020304" pitchFamily="18" charset="0"/>
                <a:cs typeface="Times New Roman" panose="02020603050405020304" pitchFamily="18" charset="0"/>
              </a:rPr>
              <a:t>Purpose of Data Manipulation:</a:t>
            </a:r>
          </a:p>
          <a:p>
            <a:pPr algn="just"/>
            <a:endParaRPr lang="en-US" sz="2000" b="1"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Data manipulation is a crucial function for business operations and optimization.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To properly use data and transform it into useful insights like analyzing financial data, customer </a:t>
            </a:r>
            <a:r>
              <a:rPr lang="en-US" sz="2000" dirty="0" err="1">
                <a:solidFill>
                  <a:srgbClr val="000000"/>
                </a:solidFill>
                <a:latin typeface="Times New Roman" panose="02020603050405020304" pitchFamily="18" charset="0"/>
                <a:ea typeface="+mn-lt"/>
                <a:cs typeface="Times New Roman" panose="02020603050405020304" pitchFamily="18" charset="0"/>
              </a:rPr>
              <a:t>behaviour</a:t>
            </a:r>
            <a:r>
              <a:rPr lang="en-US" sz="2000" dirty="0">
                <a:solidFill>
                  <a:srgbClr val="000000"/>
                </a:solidFill>
                <a:latin typeface="Times New Roman" panose="02020603050405020304" pitchFamily="18" charset="0"/>
                <a:ea typeface="+mn-lt"/>
                <a:cs typeface="Times New Roman" panose="02020603050405020304" pitchFamily="18" charset="0"/>
              </a:rPr>
              <a:t> and performing trend analysis, you must be able to work with the data in the way you need it.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As such, data manipulation provides many benefits to a business, including:</a:t>
            </a:r>
            <a:endParaRPr lang="en-US" dirty="0">
              <a:latin typeface="Times New Roman" panose="02020603050405020304" pitchFamily="18" charset="0"/>
              <a:cs typeface="Times New Roman" panose="02020603050405020304" pitchFamily="18" charset="0"/>
            </a:endParaRPr>
          </a:p>
          <a:p>
            <a:pPr algn="just"/>
            <a:r>
              <a:rPr lang="en-US" sz="2000" b="1" dirty="0">
                <a:solidFill>
                  <a:srgbClr val="000000"/>
                </a:solidFill>
                <a:latin typeface="Times New Roman" panose="02020603050405020304" pitchFamily="18" charset="0"/>
                <a:ea typeface="+mn-lt"/>
                <a:cs typeface="Times New Roman" panose="02020603050405020304" pitchFamily="18" charset="0"/>
              </a:rPr>
              <a:t>Consistent data: </a:t>
            </a:r>
            <a:r>
              <a:rPr lang="en-US" sz="2000" dirty="0">
                <a:latin typeface="Times New Roman" panose="02020603050405020304" pitchFamily="18" charset="0"/>
                <a:cs typeface="Times New Roman" panose="02020603050405020304" pitchFamily="18" charset="0"/>
              </a:rPr>
              <a:t>it usually means that the data is reliable, accurate, and follows the same format or structure throughout a dataset.</a:t>
            </a:r>
            <a:endParaRPr lang="en-US" sz="2000" b="1" dirty="0">
              <a:solidFill>
                <a:srgbClr val="000000"/>
              </a:solidFill>
              <a:latin typeface="Times New Roman" panose="02020603050405020304" pitchFamily="18" charset="0"/>
              <a:ea typeface="+mn-lt"/>
              <a:cs typeface="Times New Roman" panose="02020603050405020304" pitchFamily="18" charset="0"/>
            </a:endParaRP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Having data in a consistent format allows it to be organized, read and better understood.</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When you take data from different sources, you may not have a unified view, but with data manipulation and commands, you can make sure that your data is consistently organized and stored.</a:t>
            </a:r>
            <a:endParaRPr lang="en-US" dirty="0">
              <a:latin typeface="Times New Roman" panose="02020603050405020304" pitchFamily="18" charset="0"/>
              <a:cs typeface="Times New Roman" panose="02020603050405020304" pitchFamily="18" charset="0"/>
            </a:endParaRPr>
          </a:p>
          <a:p>
            <a:pPr algn="just"/>
            <a:r>
              <a:rPr lang="en-US" sz="2000" b="1" dirty="0">
                <a:solidFill>
                  <a:srgbClr val="000000"/>
                </a:solidFill>
                <a:latin typeface="Times New Roman" panose="02020603050405020304" pitchFamily="18" charset="0"/>
                <a:ea typeface="+mn-lt"/>
                <a:cs typeface="Times New Roman" panose="02020603050405020304" pitchFamily="18" charset="0"/>
              </a:rPr>
              <a:t>Project data: </a:t>
            </a:r>
            <a:r>
              <a:rPr lang="en-US" sz="2000" dirty="0">
                <a:solidFill>
                  <a:srgbClr val="000000"/>
                </a:solidFill>
                <a:latin typeface="Times New Roman" panose="02020603050405020304" pitchFamily="18" charset="0"/>
                <a:ea typeface="+mn-lt"/>
                <a:cs typeface="Times New Roman" panose="02020603050405020304" pitchFamily="18" charset="0"/>
              </a:rPr>
              <a:t>Being able to use historical data to project the future and provide more in-depth analysis is paramount for businesses, especially when it comes to finances.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Data manipulation makes this function possible.</a:t>
            </a:r>
          </a:p>
          <a:p>
            <a:pPr algn="just"/>
            <a:endParaRPr lang="en-US" sz="2000" b="1" dirty="0">
              <a:latin typeface="Times New Roman" panose="02020603050405020304" pitchFamily="18" charset="0"/>
              <a:cs typeface="Times New Roman" panose="02020603050405020304" pitchFamily="18" charset="0"/>
            </a:endParaRPr>
          </a:p>
          <a:p>
            <a:pPr algn="just"/>
            <a:endParaRPr lang="en-US" sz="2000" dirty="0">
              <a:solidFill>
                <a:srgbClr val="000000"/>
              </a:solidFill>
              <a:latin typeface="Times New Roman" panose="02020603050405020304" pitchFamily="18" charset="0"/>
              <a:ea typeface="+mn-lt"/>
              <a:cs typeface="Times New Roman" panose="02020603050405020304" pitchFamily="18" charset="0"/>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97CC6AC8-34D5-CEF2-0D12-622177594E9B}"/>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66840422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DB7D84E-4E53-4C6D-A8FF-D694D1D375F4}"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69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49579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pPr algn="just"/>
            <a:r>
              <a:rPr lang="en-US" sz="2000" b="1" dirty="0">
                <a:solidFill>
                  <a:srgbClr val="000000"/>
                </a:solidFill>
                <a:latin typeface="Times New Roman" panose="02020603050405020304" pitchFamily="18" charset="0"/>
                <a:ea typeface="+mn-lt"/>
                <a:cs typeface="Times New Roman" panose="02020603050405020304" pitchFamily="18" charset="0"/>
              </a:rPr>
              <a:t>Create more value from the data:</a:t>
            </a:r>
            <a:r>
              <a:rPr lang="en-US" sz="2000" dirty="0">
                <a:solidFill>
                  <a:srgbClr val="000000"/>
                </a:solidFill>
                <a:latin typeface="Times New Roman" panose="02020603050405020304" pitchFamily="18" charset="0"/>
                <a:ea typeface="+mn-lt"/>
                <a:cs typeface="Times New Roman" panose="02020603050405020304" pitchFamily="18" charset="0"/>
              </a:rPr>
              <a:t>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Overall, being able to transform, edit, delete and insert data into a database means that you can do more with your data.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By having information that stays static, it becomes useless.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But, when you know how to use data to your benefit, you can have clear insights to make better business decisions.</a:t>
            </a:r>
            <a:endParaRPr lang="en-US" dirty="0">
              <a:latin typeface="Times New Roman" panose="02020603050405020304" pitchFamily="18" charset="0"/>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a:t>
            </a:r>
            <a:r>
              <a:rPr lang="en-US" sz="2000" b="1" dirty="0">
                <a:solidFill>
                  <a:srgbClr val="000000"/>
                </a:solidFill>
                <a:latin typeface="Times New Roman" panose="02020603050405020304" pitchFamily="18" charset="0"/>
                <a:ea typeface="+mn-lt"/>
                <a:cs typeface="Times New Roman" panose="02020603050405020304" pitchFamily="18" charset="0"/>
              </a:rPr>
              <a:t>Remove or ignore unneeded data:</a:t>
            </a:r>
            <a:r>
              <a:rPr lang="en-US" sz="2000" dirty="0">
                <a:solidFill>
                  <a:srgbClr val="000000"/>
                </a:solidFill>
                <a:latin typeface="Times New Roman" panose="02020603050405020304" pitchFamily="18" charset="0"/>
                <a:ea typeface="+mn-lt"/>
                <a:cs typeface="Times New Roman" panose="02020603050405020304" pitchFamily="18" charset="0"/>
              </a:rPr>
              <a:t>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Frequently, there is data that is unusable and can interfere with what matters.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Unnecessary or inaccurate data should be cleaned and deleted. With data manipulation, you can quickly cleanse your records so that you can work with the information that matters.</a:t>
            </a:r>
            <a:endParaRPr lang="en-US" dirty="0">
              <a:latin typeface="Times New Roman" panose="02020603050405020304" pitchFamily="18" charset="0"/>
              <a:cs typeface="Times New Roman" panose="02020603050405020304" pitchFamily="18" charset="0"/>
            </a:endParaRPr>
          </a:p>
          <a:p>
            <a:endParaRPr lang="en-US" sz="2000" b="1" dirty="0">
              <a:solidFill>
                <a:srgbClr val="000000"/>
              </a:solidFill>
              <a:latin typeface="Times New Roman"/>
              <a:ea typeface="+mn-lt"/>
              <a:cs typeface="Calibri"/>
            </a:endParaRPr>
          </a:p>
          <a:p>
            <a:endParaRPr lang="en-US" sz="2000" b="1" dirty="0">
              <a:latin typeface="Times New Roman"/>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B3FBB5D0-F52B-1296-0220-8779E7252C40}"/>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783810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Date Placeholder 8"/>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AA25A5EB-6564-4CE9-8ECD-7DDD0642096C}" type="datetime1">
              <a:rPr lang="en-US" smtClean="0">
                <a:solidFill>
                  <a:srgbClr val="FFFFFF"/>
                </a:solidFill>
              </a:rPr>
              <a:t>12/30/2024</a:t>
            </a:fld>
            <a:endParaRPr lang="en-US">
              <a:solidFill>
                <a:srgbClr val="FFFFFF"/>
              </a:solidFill>
            </a:endParaRPr>
          </a:p>
        </p:txBody>
      </p:sp>
      <p:sp>
        <p:nvSpPr>
          <p:cNvPr id="13" name="Footer Placeholder 12"/>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1000" kern="1200">
                <a:solidFill>
                  <a:srgbClr val="FFFFFF"/>
                </a:solidFill>
                <a:latin typeface="+mn-lt"/>
                <a:ea typeface="+mn-ea"/>
                <a:cs typeface="+mn-cs"/>
              </a:rPr>
              <a:t>Dr. Kumod Kumar Gupta     Data Analytics ACSAI0512               Unit Number 2</a:t>
            </a:r>
          </a:p>
        </p:txBody>
      </p:sp>
      <p:sp>
        <p:nvSpPr>
          <p:cNvPr id="10" name="Slide Number Placeholder 9"/>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6F15528-21DE-4FAA-801E-634DDDAF4B2B}" type="slidenum">
              <a:rPr lang="en-US">
                <a:solidFill>
                  <a:srgbClr val="FFFFFF"/>
                </a:solidFill>
              </a:rPr>
              <a:pPr>
                <a:spcAft>
                  <a:spcPts val="600"/>
                </a:spcAft>
              </a:pPr>
              <a:t>7</a:t>
            </a:fld>
            <a:endParaRPr lang="en-US">
              <a:solidFill>
                <a:srgbClr val="FFFFFF"/>
              </a:solidFill>
            </a:endParaRP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sp>
        <p:nvSpPr>
          <p:cNvPr id="11" name="TextBox 8">
            <a:extLst>
              <a:ext uri="{FF2B5EF4-FFF2-40B4-BE49-F238E27FC236}">
                <a16:creationId xmlns:a16="http://schemas.microsoft.com/office/drawing/2014/main" id="{95876497-49A5-E0CF-1B97-46FC4D7A12D0}"/>
              </a:ext>
            </a:extLst>
          </p:cNvPr>
          <p:cNvSpPr txBox="1"/>
          <p:nvPr/>
        </p:nvSpPr>
        <p:spPr>
          <a:xfrm>
            <a:off x="2609850" y="1714589"/>
            <a:ext cx="6194125" cy="415498"/>
          </a:xfrm>
          <a:prstGeom prst="rect">
            <a:avLst/>
          </a:prstGeom>
          <a:gradFill>
            <a:gsLst>
              <a:gs pos="0">
                <a:schemeClr val="accent6">
                  <a:shade val="51000"/>
                  <a:satMod val="130000"/>
                  <a:lumMod val="95000"/>
                </a:schemeClr>
              </a:gs>
              <a:gs pos="80000">
                <a:schemeClr val="accent6">
                  <a:shade val="93000"/>
                  <a:satMod val="130000"/>
                </a:schemeClr>
              </a:gs>
              <a:gs pos="100000">
                <a:schemeClr val="accent6">
                  <a:shade val="94000"/>
                  <a:satMod val="135000"/>
                </a:schemeClr>
              </a:gs>
            </a:gsLst>
          </a:gradFill>
          <a:effectLst>
            <a:outerShdw blurRad="40000" dist="23000" dir="5400000" rotWithShape="0">
              <a:srgbClr val="000000">
                <a:alpha val="35000"/>
              </a:srgbClr>
            </a:outerShdw>
            <a:softEdge rad="76200"/>
          </a:effectLst>
        </p:spPr>
        <p:style>
          <a:lnRef idx="0">
            <a:schemeClr val="accent6"/>
          </a:lnRef>
          <a:fillRef idx="3">
            <a:schemeClr val="accent6"/>
          </a:fillRef>
          <a:effectRef idx="3">
            <a:schemeClr val="accent6"/>
          </a:effectRef>
          <a:fontRef idx="minor">
            <a:schemeClr val="lt1"/>
          </a:fontRef>
        </p:style>
        <p:txBody>
          <a:bodyPr wrap="square" lIns="91440" tIns="45720" rIns="91440" bIns="4572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r>
              <a:rPr lang="en-IN" sz="2100" b="1" dirty="0"/>
              <a:t>UNIT-III: Data Preprocessing </a:t>
            </a:r>
            <a:endParaRPr lang="en-US" sz="2100" b="1" dirty="0">
              <a:cs typeface="Calibri"/>
            </a:endParaRPr>
          </a:p>
        </p:txBody>
      </p:sp>
      <p:graphicFrame>
        <p:nvGraphicFramePr>
          <p:cNvPr id="1183" name="Diagram 1182">
            <a:extLst>
              <a:ext uri="{FF2B5EF4-FFF2-40B4-BE49-F238E27FC236}">
                <a16:creationId xmlns:a16="http://schemas.microsoft.com/office/drawing/2014/main" id="{1192F088-96B2-9497-C4F7-0F0810A8EA78}"/>
              </a:ext>
            </a:extLst>
          </p:cNvPr>
          <p:cNvGraphicFramePr/>
          <p:nvPr>
            <p:extLst>
              <p:ext uri="{D42A27DB-BD31-4B8C-83A1-F6EECF244321}">
                <p14:modId xmlns:p14="http://schemas.microsoft.com/office/powerpoint/2010/main" val="1503249528"/>
              </p:ext>
            </p:extLst>
          </p:nvPr>
        </p:nvGraphicFramePr>
        <p:xfrm>
          <a:off x="1981200" y="2421924"/>
          <a:ext cx="8975066" cy="34782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928191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D4667EBC-F00F-40C5-BF07-013D1AF1C3A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63121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pPr algn="just"/>
            <a:r>
              <a:rPr lang="en-US" b="1" dirty="0">
                <a:latin typeface="Times New Roman" panose="02020603050405020304" pitchFamily="18" charset="0"/>
                <a:cs typeface="Times New Roman" panose="02020603050405020304" pitchFamily="18" charset="0"/>
              </a:rPr>
              <a:t>Data Manipulation in CSV File:</a:t>
            </a:r>
          </a:p>
          <a:p>
            <a:pPr marL="342900" indent="-342900" algn="just">
              <a:buAutoNum type="arabicPeriod"/>
            </a:pPr>
            <a:endParaRPr lang="en-US" b="1" dirty="0">
              <a:solidFill>
                <a:srgbClr val="000000"/>
              </a:solidFill>
              <a:latin typeface="Times New Roman" panose="02020603050405020304" pitchFamily="18" charset="0"/>
              <a:ea typeface="+mn-lt"/>
              <a:cs typeface="Times New Roman" panose="02020603050405020304" pitchFamily="18" charset="0"/>
            </a:endParaRPr>
          </a:p>
          <a:p>
            <a:pPr algn="just"/>
            <a:r>
              <a:rPr lang="en-US" dirty="0">
                <a:solidFill>
                  <a:srgbClr val="000000"/>
                </a:solidFill>
                <a:latin typeface="Times New Roman" panose="02020603050405020304" pitchFamily="18" charset="0"/>
                <a:ea typeface="+mn-lt"/>
                <a:cs typeface="Times New Roman" panose="02020603050405020304" pitchFamily="18" charset="0"/>
              </a:rPr>
              <a:t>A CSV file is a simple text that you can open in a wide variety of programs including programs for working with plain text such as </a:t>
            </a:r>
            <a:r>
              <a:rPr lang="en-US" dirty="0" err="1">
                <a:solidFill>
                  <a:srgbClr val="000000"/>
                </a:solidFill>
                <a:latin typeface="Times New Roman" panose="02020603050405020304" pitchFamily="18" charset="0"/>
                <a:ea typeface="+mn-lt"/>
                <a:cs typeface="Times New Roman" panose="02020603050405020304" pitchFamily="18" charset="0"/>
              </a:rPr>
              <a:t>Geany</a:t>
            </a:r>
            <a:r>
              <a:rPr lang="en-US" dirty="0">
                <a:solidFill>
                  <a:srgbClr val="000000"/>
                </a:solidFill>
                <a:latin typeface="Times New Roman" panose="02020603050405020304" pitchFamily="18" charset="0"/>
                <a:ea typeface="+mn-lt"/>
                <a:cs typeface="Times New Roman" panose="02020603050405020304" pitchFamily="18" charset="0"/>
              </a:rPr>
              <a:t> and Notepad [1]. It contains data which mostly separated by a comma. Other separators could be space, semicolons or other characters.</a:t>
            </a: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solidFill>
                  <a:srgbClr val="000000"/>
                </a:solidFill>
                <a:latin typeface="Times New Roman" panose="02020603050405020304" pitchFamily="18" charset="0"/>
                <a:ea typeface="+mn-lt"/>
                <a:cs typeface="Times New Roman" panose="02020603050405020304" pitchFamily="18" charset="0"/>
              </a:rPr>
              <a:t>CSV stands for Comma-Separated Values, besides having a small size because contains plain text, it can be transformed into other forms such as SQL and Excel.</a:t>
            </a:r>
            <a:endParaRPr lang="en-US" dirty="0">
              <a:latin typeface="Times New Roman" panose="02020603050405020304" pitchFamily="18" charset="0"/>
              <a:cs typeface="Times New Roman" panose="02020603050405020304" pitchFamily="18" charset="0"/>
            </a:endParaRPr>
          </a:p>
          <a:p>
            <a:pPr algn="just"/>
            <a:endParaRPr lang="en-US" dirty="0">
              <a:solidFill>
                <a:srgbClr val="000000"/>
              </a:solidFill>
              <a:latin typeface="Times New Roman" panose="02020603050405020304" pitchFamily="18" charset="0"/>
              <a:ea typeface="+mn-lt"/>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ea typeface="+mn-lt"/>
                <a:cs typeface="Times New Roman" panose="02020603050405020304" pitchFamily="18" charset="0"/>
              </a:rPr>
              <a:t>In Python, for manipulating some kinds of data including CSV files, there is Pandas (https://pandas.pydata.org), a Python Library which is a fast, powerful, flexible, easy and open-source tool for data analysis and manipulation [2]. </a:t>
            </a:r>
          </a:p>
          <a:p>
            <a:pPr marL="285750" indent="-285750" algn="just">
              <a:buFont typeface="Arial" panose="020B0604020202020204" pitchFamily="34" charset="0"/>
              <a:buChar char="•"/>
            </a:pPr>
            <a:r>
              <a:rPr lang="en-US" dirty="0">
                <a:latin typeface="Times New Roman" panose="02020603050405020304" pitchFamily="18" charset="0"/>
                <a:ea typeface="+mn-lt"/>
                <a:cs typeface="Times New Roman" panose="02020603050405020304" pitchFamily="18" charset="0"/>
              </a:rPr>
              <a:t>We must have Python and Pandas installed on our computers for using Pandas. </a:t>
            </a:r>
          </a:p>
          <a:p>
            <a:pPr marL="285750" indent="-285750" algn="just">
              <a:buFont typeface="Arial" panose="020B0604020202020204" pitchFamily="34" charset="0"/>
              <a:buChar char="•"/>
            </a:pPr>
            <a:r>
              <a:rPr lang="en-US" dirty="0">
                <a:latin typeface="Times New Roman" panose="02020603050405020304" pitchFamily="18" charset="0"/>
                <a:ea typeface="+mn-lt"/>
                <a:cs typeface="Times New Roman" panose="02020603050405020304" pitchFamily="18" charset="0"/>
              </a:rPr>
              <a:t>If you don’t have Python yet in your computer, you can install a Python environment including Pandas and some Integrated Development Environment (IDE) by using anaconda (</a:t>
            </a:r>
            <a:r>
              <a:rPr lang="en-US" u="sng" dirty="0">
                <a:latin typeface="Times New Roman" panose="02020603050405020304" pitchFamily="18" charset="0"/>
                <a:ea typeface="+mn-lt"/>
                <a:cs typeface="Times New Roman" panose="02020603050405020304" pitchFamily="18" charset="0"/>
                <a:hlinkClick r:id="rId4"/>
              </a:rPr>
              <a:t>https://www.anaconda.com/products/distribution</a:t>
            </a:r>
            <a:r>
              <a:rPr lang="en-US" dirty="0">
                <a:latin typeface="Times New Roman" panose="02020603050405020304" pitchFamily="18" charset="0"/>
                <a:ea typeface="+mn-lt"/>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endParaRPr lang="en-US" b="1" dirty="0">
              <a:solidFill>
                <a:srgbClr val="000000"/>
              </a:solidFill>
              <a:latin typeface="Times New Roman" panose="02020603050405020304" pitchFamily="18" charset="0"/>
              <a:ea typeface="+mn-lt"/>
              <a:cs typeface="Times New Roman" panose="02020603050405020304" pitchFamily="18" charset="0"/>
            </a:endParaRPr>
          </a:p>
          <a:p>
            <a:pPr algn="just"/>
            <a:endParaRPr lang="en-US" sz="2000" b="1" dirty="0">
              <a:solidFill>
                <a:srgbClr val="000000"/>
              </a:solidFill>
              <a:latin typeface="Times New Roman" panose="02020603050405020304" pitchFamily="18" charset="0"/>
              <a:ea typeface="+mn-lt"/>
              <a:cs typeface="Times New Roman" panose="02020603050405020304" pitchFamily="18" charset="0"/>
            </a:endParaRPr>
          </a:p>
          <a:p>
            <a:endParaRPr lang="en-US" sz="2000" b="1" dirty="0">
              <a:solidFill>
                <a:srgbClr val="000000"/>
              </a:solidFill>
              <a:latin typeface="Times New Roman"/>
              <a:ea typeface="+mn-lt"/>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DABF341E-27F3-6B60-8D72-300380C445CC}"/>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7177702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E46F257E-1D38-4907-81AC-2C9BFE7C6C7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2" name="Footer Placeholder 1">
            <a:extLst>
              <a:ext uri="{FF2B5EF4-FFF2-40B4-BE49-F238E27FC236}">
                <a16:creationId xmlns:a16="http://schemas.microsoft.com/office/drawing/2014/main" id="{DABF341E-27F3-6B60-8D72-300380C445CC}"/>
              </a:ext>
            </a:extLst>
          </p:cNvPr>
          <p:cNvSpPr>
            <a:spLocks noGrp="1"/>
          </p:cNvSpPr>
          <p:nvPr>
            <p:ph type="ftr" sz="quarter" idx="11"/>
          </p:nvPr>
        </p:nvSpPr>
        <p:spPr/>
        <p:txBody>
          <a:bodyPr/>
          <a:lstStyle/>
          <a:p>
            <a:r>
              <a:rPr lang="en-US"/>
              <a:t>Dr. Kumod Kumar Gupta     Data Analytics ACSAI0512               Unit Number 2</a:t>
            </a:r>
          </a:p>
        </p:txBody>
      </p:sp>
      <p:pic>
        <p:nvPicPr>
          <p:cNvPr id="6" name="Picture 5">
            <a:extLst>
              <a:ext uri="{FF2B5EF4-FFF2-40B4-BE49-F238E27FC236}">
                <a16:creationId xmlns:a16="http://schemas.microsoft.com/office/drawing/2014/main" id="{926C76C8-1767-6FF4-6120-20E14CFF61D7}"/>
              </a:ext>
            </a:extLst>
          </p:cNvPr>
          <p:cNvPicPr>
            <a:picLocks noChangeAspect="1"/>
          </p:cNvPicPr>
          <p:nvPr/>
        </p:nvPicPr>
        <p:blipFill>
          <a:blip r:embed="rId4"/>
          <a:stretch>
            <a:fillRect/>
          </a:stretch>
        </p:blipFill>
        <p:spPr>
          <a:xfrm>
            <a:off x="342900" y="1207698"/>
            <a:ext cx="11620500" cy="4507302"/>
          </a:xfrm>
          <a:prstGeom prst="rect">
            <a:avLst/>
          </a:prstGeom>
        </p:spPr>
      </p:pic>
    </p:spTree>
    <p:extLst>
      <p:ext uri="{BB962C8B-B14F-4D97-AF65-F5344CB8AC3E}">
        <p14:creationId xmlns:p14="http://schemas.microsoft.com/office/powerpoint/2010/main" val="33132443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B2DBCE9-2DFE-472D-BBC4-F106C586E94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3018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b="1" dirty="0">
                <a:latin typeface="Times New Roman"/>
                <a:cs typeface="Helvetica"/>
              </a:rPr>
              <a:t>Data Manipulation in Excel:</a:t>
            </a:r>
          </a:p>
          <a:p>
            <a:endParaRPr lang="en-US" b="1" dirty="0">
              <a:latin typeface="Times New Roman"/>
              <a:cs typeface="Helvetica"/>
            </a:endParaRPr>
          </a:p>
          <a:p>
            <a:endParaRPr lang="en-US" b="1" dirty="0">
              <a:solidFill>
                <a:srgbClr val="000000"/>
              </a:solidFill>
              <a:latin typeface="Times New Roman"/>
              <a:ea typeface="+mn-lt"/>
              <a:cs typeface="Helvetica"/>
            </a:endParaRPr>
          </a:p>
          <a:p>
            <a:pPr marL="285750" indent="-285750">
              <a:buFont typeface="Arial"/>
              <a:buChar char="•"/>
            </a:pPr>
            <a:endParaRPr lang="en-US" sz="2000" dirty="0">
              <a:latin typeface="Calibri"/>
              <a:cs typeface="Calibri"/>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Font typeface="Wingdings"/>
              <a:buChar char="Ø"/>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pic>
        <p:nvPicPr>
          <p:cNvPr id="2" name="Picture 1" descr="data analysis techniques">
            <a:extLst>
              <a:ext uri="{FF2B5EF4-FFF2-40B4-BE49-F238E27FC236}">
                <a16:creationId xmlns:a16="http://schemas.microsoft.com/office/drawing/2014/main" id="{C1B8DCC9-FBCE-9BA4-F59A-B77725A5B43D}"/>
              </a:ext>
            </a:extLst>
          </p:cNvPr>
          <p:cNvPicPr>
            <a:picLocks noChangeAspect="1"/>
          </p:cNvPicPr>
          <p:nvPr/>
        </p:nvPicPr>
        <p:blipFill>
          <a:blip r:embed="rId4"/>
          <a:stretch>
            <a:fillRect/>
          </a:stretch>
        </p:blipFill>
        <p:spPr>
          <a:xfrm>
            <a:off x="3574212" y="2057400"/>
            <a:ext cx="5446142" cy="3850256"/>
          </a:xfrm>
          <a:prstGeom prst="rect">
            <a:avLst/>
          </a:prstGeom>
        </p:spPr>
      </p:pic>
      <p:sp>
        <p:nvSpPr>
          <p:cNvPr id="6" name="Footer Placeholder 5">
            <a:extLst>
              <a:ext uri="{FF2B5EF4-FFF2-40B4-BE49-F238E27FC236}">
                <a16:creationId xmlns:a16="http://schemas.microsoft.com/office/drawing/2014/main" id="{6D416AB5-4B3E-E194-AFCE-8C7EE33813A9}"/>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04831702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162DC2C-4A45-4437-AE6D-E82D9B7CA99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09600" y="947268"/>
            <a:ext cx="10981425" cy="168046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b="1" dirty="0">
                <a:latin typeface="Times New Roman" panose="02020603050405020304" pitchFamily="18" charset="0"/>
                <a:cs typeface="Times New Roman" panose="02020603050405020304" pitchFamily="18" charset="0"/>
              </a:rPr>
              <a:t>Data Manipulation in Excel:</a:t>
            </a:r>
          </a:p>
          <a:p>
            <a:pPr algn="just"/>
            <a:endParaRPr lang="en-US" b="1" dirty="0">
              <a:latin typeface="Times New Roman" panose="02020603050405020304" pitchFamily="18" charset="0"/>
              <a:cs typeface="Times New Roman" panose="02020603050405020304" pitchFamily="18" charset="0"/>
            </a:endParaRPr>
          </a:p>
          <a:p>
            <a:pPr marL="342900" indent="-342900" algn="just">
              <a:buAutoNum type="arabicPeriod"/>
            </a:pPr>
            <a:r>
              <a:rPr lang="en-US" b="1" dirty="0">
                <a:latin typeface="Times New Roman" panose="02020603050405020304" pitchFamily="18" charset="0"/>
                <a:cs typeface="Times New Roman" panose="02020603050405020304" pitchFamily="18" charset="0"/>
              </a:rPr>
              <a:t>Filtering</a:t>
            </a:r>
            <a:endParaRPr lang="en-US" b="1" dirty="0">
              <a:solidFill>
                <a:srgbClr val="000000"/>
              </a:solidFill>
              <a:latin typeface="Times New Roman" panose="02020603050405020304" pitchFamily="18" charset="0"/>
              <a:ea typeface="+mn-lt"/>
              <a:cs typeface="Times New Roman" panose="02020603050405020304" pitchFamily="18" charset="0"/>
            </a:endParaRPr>
          </a:p>
          <a:p>
            <a:pPr algn="just"/>
            <a:r>
              <a:rPr lang="en-US" dirty="0">
                <a:solidFill>
                  <a:srgbClr val="000000"/>
                </a:solidFill>
                <a:latin typeface="Times New Roman" panose="02020603050405020304" pitchFamily="18" charset="0"/>
                <a:ea typeface="+mn-lt"/>
                <a:cs typeface="Times New Roman" panose="02020603050405020304" pitchFamily="18" charset="0"/>
              </a:rPr>
              <a:t>Filtering is a process of sorting data by a certain criteria. It’s an effective way to identify subsets of data from the larger dataset.</a:t>
            </a:r>
          </a:p>
          <a:p>
            <a:pPr algn="just"/>
            <a:r>
              <a:rPr lang="en-US" b="1" dirty="0">
                <a:latin typeface="Times New Roman" panose="02020603050405020304" pitchFamily="18" charset="0"/>
                <a:cs typeface="Times New Roman" panose="02020603050405020304" pitchFamily="18" charset="0"/>
              </a:rPr>
              <a:t>2. Sorting</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ea typeface="+mn-lt"/>
                <a:cs typeface="Times New Roman" panose="02020603050405020304" pitchFamily="18" charset="0"/>
              </a:rPr>
              <a:t>Sorting is another technique of data analysis and is used to rearrange the order of your data. It’s an easy way of exploring and understanding your data.</a:t>
            </a:r>
            <a:endParaRPr lang="en-US" dirty="0">
              <a:latin typeface="Times New Roman" panose="02020603050405020304" pitchFamily="18" charset="0"/>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3. </a:t>
            </a:r>
            <a:r>
              <a:rPr lang="en-US" b="1" dirty="0">
                <a:latin typeface="Times New Roman" panose="02020603050405020304" pitchFamily="18" charset="0"/>
                <a:cs typeface="Times New Roman" panose="02020603050405020304" pitchFamily="18" charset="0"/>
              </a:rPr>
              <a:t>Grouping</a:t>
            </a:r>
            <a:endParaRPr lang="en-US" sz="2000" dirty="0">
              <a:solidFill>
                <a:srgbClr val="000000"/>
              </a:solidFill>
              <a:latin typeface="Times New Roman" panose="02020603050405020304" pitchFamily="18" charset="0"/>
              <a:ea typeface="+mn-lt"/>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Grouping is an excellent way to analyze your data. Grouping is when you organize data into smaller sets. You can use this technique to make it easier to analyze the relationships in your data like quantifying average, total, and percentage.</a:t>
            </a:r>
            <a:endParaRPr lang="en-US" dirty="0">
              <a:latin typeface="Times New Roman" panose="02020603050405020304" pitchFamily="18" charset="0"/>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4. </a:t>
            </a:r>
            <a:r>
              <a:rPr lang="en-US" b="1" dirty="0">
                <a:latin typeface="Times New Roman" panose="02020603050405020304" pitchFamily="18" charset="0"/>
                <a:cs typeface="Times New Roman" panose="02020603050405020304" pitchFamily="18" charset="0"/>
              </a:rPr>
              <a:t>Pivoting</a:t>
            </a:r>
            <a:endParaRPr lang="en-US" sz="2000" dirty="0">
              <a:solidFill>
                <a:srgbClr val="000000"/>
              </a:solidFill>
              <a:latin typeface="Times New Roman" panose="02020603050405020304" pitchFamily="18" charset="0"/>
              <a:ea typeface="+mn-lt"/>
              <a:cs typeface="Times New Roman" panose="02020603050405020304" pitchFamily="18" charset="0"/>
            </a:endParaRP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Pivoting data involves taking a data table and turning it on its side to show an aggregate perspective.</a:t>
            </a: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Pivot Tables</a:t>
            </a:r>
            <a:r>
              <a:rPr lang="en-US" dirty="0">
                <a:latin typeface="Times New Roman" panose="02020603050405020304" pitchFamily="18" charset="0"/>
                <a:cs typeface="Times New Roman" panose="02020603050405020304" pitchFamily="18" charset="0"/>
              </a:rPr>
              <a:t> in Excel are a powerful tool for </a:t>
            </a:r>
            <a:r>
              <a:rPr lang="en-US" b="1" dirty="0">
                <a:latin typeface="Times New Roman" panose="02020603050405020304" pitchFamily="18" charset="0"/>
                <a:cs typeface="Times New Roman" panose="02020603050405020304" pitchFamily="18" charset="0"/>
              </a:rPr>
              <a:t>data manipulation</a:t>
            </a:r>
            <a:r>
              <a:rPr lang="en-US" dirty="0">
                <a:latin typeface="Times New Roman" panose="02020603050405020304" pitchFamily="18" charset="0"/>
                <a:cs typeface="Times New Roman" panose="02020603050405020304" pitchFamily="18" charset="0"/>
              </a:rPr>
              <a:t>. They allow you to quickly summarize, analyze, explore, and present large amounts of data.</a:t>
            </a: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C2138FCB-743D-09EC-25BF-7691894EC331}"/>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403209647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31DA3EA-4FEC-42FD-82B9-6F384F41120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695848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pPr algn="just"/>
            <a:r>
              <a:rPr lang="en-US" b="1" dirty="0">
                <a:latin typeface="Times New Roman" panose="02020603050405020304" pitchFamily="18" charset="0"/>
                <a:cs typeface="Times New Roman" panose="02020603050405020304" pitchFamily="18" charset="0"/>
              </a:rPr>
              <a:t>Data Manipulation in Excel:</a:t>
            </a:r>
          </a:p>
          <a:p>
            <a:pPr algn="just"/>
            <a:endParaRPr lang="en-US" b="1" dirty="0">
              <a:latin typeface="Times New Roman" panose="02020603050405020304" pitchFamily="18" charset="0"/>
              <a:cs typeface="Times New Roman" panose="02020603050405020304" pitchFamily="18" charset="0"/>
            </a:endParaRPr>
          </a:p>
          <a:p>
            <a:pPr algn="just"/>
            <a:r>
              <a:rPr lang="en-US" b="1" dirty="0">
                <a:solidFill>
                  <a:srgbClr val="000000"/>
                </a:solidFill>
                <a:latin typeface="Times New Roman" panose="02020603050405020304" pitchFamily="18" charset="0"/>
                <a:ea typeface="+mn-lt"/>
                <a:cs typeface="Times New Roman" panose="02020603050405020304" pitchFamily="18" charset="0"/>
              </a:rPr>
              <a:t>5. </a:t>
            </a:r>
            <a:r>
              <a:rPr lang="en-US" b="1" dirty="0">
                <a:latin typeface="Times New Roman" panose="02020603050405020304" pitchFamily="18" charset="0"/>
                <a:cs typeface="Times New Roman" panose="02020603050405020304" pitchFamily="18" charset="0"/>
              </a:rPr>
              <a:t>Transposing</a:t>
            </a:r>
            <a:endParaRPr lang="en-US" b="1" dirty="0">
              <a:solidFill>
                <a:srgbClr val="000000"/>
              </a:solidFill>
              <a:latin typeface="Times New Roman" panose="02020603050405020304" pitchFamily="18" charset="0"/>
              <a:ea typeface="+mn-lt"/>
              <a:cs typeface="Times New Roman" panose="02020603050405020304" pitchFamily="18" charset="0"/>
            </a:endParaRPr>
          </a:p>
          <a:p>
            <a:pPr algn="just"/>
            <a:r>
              <a:rPr lang="en-US" dirty="0">
                <a:solidFill>
                  <a:srgbClr val="000000"/>
                </a:solidFill>
                <a:latin typeface="Times New Roman" panose="02020603050405020304" pitchFamily="18" charset="0"/>
                <a:ea typeface="+mn-lt"/>
                <a:cs typeface="Times New Roman" panose="02020603050405020304" pitchFamily="18" charset="0"/>
              </a:rPr>
              <a:t>Data can be transposed by using the Excel Transpose function. It is a very efficient way to take any data.</a:t>
            </a:r>
            <a:endParaRPr lang="en-US" b="1" dirty="0">
              <a:solidFill>
                <a:srgbClr val="000000"/>
              </a:solidFill>
              <a:latin typeface="Times New Roman" panose="02020603050405020304" pitchFamily="18" charset="0"/>
              <a:ea typeface="+mn-lt"/>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6. </a:t>
            </a:r>
            <a:r>
              <a:rPr lang="en-US" b="1" dirty="0">
                <a:latin typeface="Times New Roman" panose="02020603050405020304" pitchFamily="18" charset="0"/>
                <a:cs typeface="Times New Roman" panose="02020603050405020304" pitchFamily="18" charset="0"/>
              </a:rPr>
              <a:t>Changing Data Types</a:t>
            </a:r>
            <a:endParaRPr lang="en-US" sz="2000" dirty="0">
              <a:solidFill>
                <a:srgbClr val="000000"/>
              </a:solidFill>
              <a:latin typeface="Times New Roman" panose="02020603050405020304" pitchFamily="18" charset="0"/>
              <a:ea typeface="+mn-lt"/>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One thing that might be useful to know is how changing data types can affect your data analysis. This can be done through excel text functions.</a:t>
            </a:r>
            <a:endParaRPr lang="en-US" sz="2000" dirty="0">
              <a:latin typeface="Times New Roman" panose="02020603050405020304" pitchFamily="18" charset="0"/>
              <a:cs typeface="Times New Roman" panose="02020603050405020304" pitchFamily="18" charset="0"/>
            </a:endParaRPr>
          </a:p>
          <a:p>
            <a:pPr algn="just"/>
            <a:r>
              <a:rPr lang="en-US" sz="2000" dirty="0">
                <a:solidFill>
                  <a:srgbClr val="000000"/>
                </a:solidFill>
                <a:latin typeface="Times New Roman" panose="02020603050405020304" pitchFamily="18" charset="0"/>
                <a:ea typeface="+mn-lt"/>
                <a:cs typeface="Times New Roman" panose="02020603050405020304" pitchFamily="18" charset="0"/>
              </a:rPr>
              <a:t>7. </a:t>
            </a:r>
            <a:r>
              <a:rPr lang="en-US" b="1" dirty="0">
                <a:latin typeface="Times New Roman" panose="02020603050405020304" pitchFamily="18" charset="0"/>
                <a:cs typeface="Times New Roman" panose="02020603050405020304" pitchFamily="18" charset="0"/>
              </a:rPr>
              <a:t>Adding Columns and Rows</a:t>
            </a:r>
            <a:endParaRPr lang="en-US" sz="2000" dirty="0">
              <a:solidFill>
                <a:srgbClr val="000000"/>
              </a:solidFill>
              <a:latin typeface="Times New Roman" panose="02020603050405020304" pitchFamily="18" charset="0"/>
              <a:ea typeface="+mn-lt"/>
              <a:cs typeface="Times New Roman" panose="02020603050405020304" pitchFamily="18" charset="0"/>
            </a:endParaRP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Adding columns or rows to your data is a great way to make your work more efficient. </a:t>
            </a:r>
          </a:p>
          <a:p>
            <a:pPr marL="342900" indent="-342900" algn="just">
              <a:buFont typeface="Arial" panose="020B0604020202020204" pitchFamily="34" charset="0"/>
              <a:buChar char="•"/>
            </a:pPr>
            <a:r>
              <a:rPr lang="en-US" sz="2000" dirty="0">
                <a:solidFill>
                  <a:srgbClr val="000000"/>
                </a:solidFill>
                <a:latin typeface="Times New Roman" panose="02020603050405020304" pitchFamily="18" charset="0"/>
                <a:ea typeface="+mn-lt"/>
                <a:cs typeface="Times New Roman" panose="02020603050405020304" pitchFamily="18" charset="0"/>
              </a:rPr>
              <a:t>For instance, if you were working with a table of data on different subjects and wanted to look at their answers in relation to each other, it would be more convenient for you (and the people you’re sharing the data with) if you had both answers in one column</a:t>
            </a:r>
            <a:r>
              <a:rPr lang="en-US" sz="2000" dirty="0">
                <a:solidFill>
                  <a:srgbClr val="000000"/>
                </a:solidFill>
                <a:ea typeface="+mn-lt"/>
                <a:cs typeface="+mn-lt"/>
              </a:rPr>
              <a:t>.</a:t>
            </a:r>
            <a:endParaRPr lang="en-US" dirty="0"/>
          </a:p>
          <a:p>
            <a:endParaRPr lang="en-US" sz="2000" dirty="0">
              <a:solidFill>
                <a:srgbClr val="000000"/>
              </a:solidFill>
              <a:latin typeface="Calibri"/>
              <a:ea typeface="+mn-lt"/>
              <a:cs typeface="Calibri"/>
            </a:endParaRPr>
          </a:p>
          <a:p>
            <a:endParaRPr lang="en-US" b="1" dirty="0">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pPr>
              <a:buAutoNum type="arabicPeriod"/>
            </a:pPr>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87828C38-DDC9-4690-5A9B-B03FD214A397}"/>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59922975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1217961-1438-455A-849F-28D688FD53AF}"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7" name="TextBox 6">
            <a:extLst>
              <a:ext uri="{FF2B5EF4-FFF2-40B4-BE49-F238E27FC236}">
                <a16:creationId xmlns:a16="http://schemas.microsoft.com/office/drawing/2014/main" id="{4B378C60-FB79-EF3F-0B2F-B1F8462138F2}"/>
              </a:ext>
            </a:extLst>
          </p:cNvPr>
          <p:cNvSpPr txBox="1"/>
          <p:nvPr/>
        </p:nvSpPr>
        <p:spPr>
          <a:xfrm>
            <a:off x="612476" y="943155"/>
            <a:ext cx="10981425" cy="157889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8.</a:t>
            </a:r>
            <a:r>
              <a:rPr lang="en-US" b="1" dirty="0">
                <a:latin typeface="Times New Roman" panose="02020603050405020304" pitchFamily="18" charset="0"/>
                <a:cs typeface="Times New Roman" panose="02020603050405020304" pitchFamily="18" charset="0"/>
              </a:rPr>
              <a:t> Naming Columns or Rows</a:t>
            </a:r>
          </a:p>
          <a:p>
            <a:endParaRPr lang="en-US" b="1" dirty="0">
              <a:latin typeface="Times New Roman" panose="02020603050405020304" pitchFamily="18" charset="0"/>
              <a:ea typeface="+mn-lt"/>
              <a:cs typeface="Times New Roman" panose="02020603050405020304" pitchFamily="18" charset="0"/>
            </a:endParaRPr>
          </a:p>
          <a:p>
            <a:r>
              <a:rPr lang="en-US" dirty="0">
                <a:latin typeface="Times New Roman" panose="02020603050405020304" pitchFamily="18" charset="0"/>
                <a:ea typeface="+mn-lt"/>
                <a:cs typeface="Times New Roman" panose="02020603050405020304" pitchFamily="18" charset="0"/>
              </a:rPr>
              <a:t>Every column and row in a spreadsheet has a default name, but these names can be changed. This is helpful when you’re summarizing data and want to apply the same column or row title consistently.</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9. </a:t>
            </a:r>
            <a:r>
              <a:rPr lang="en-US" b="1" dirty="0">
                <a:latin typeface="Times New Roman" panose="02020603050405020304" pitchFamily="18" charset="0"/>
                <a:cs typeface="Times New Roman" panose="02020603050405020304" pitchFamily="18" charset="0"/>
              </a:rPr>
              <a:t>Inserting Columns or Rows</a:t>
            </a:r>
          </a:p>
          <a:p>
            <a:r>
              <a:rPr lang="en-US" dirty="0">
                <a:latin typeface="Times New Roman" panose="02020603050405020304" pitchFamily="18" charset="0"/>
                <a:ea typeface="+mn-lt"/>
                <a:cs typeface="Times New Roman" panose="02020603050405020304" pitchFamily="18" charset="0"/>
              </a:rPr>
              <a:t>One of the simplest data manipulation techniques in Excel is inserting columns or rows.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b="1" dirty="0">
              <a:solidFill>
                <a:srgbClr val="000000"/>
              </a:solidFill>
              <a:latin typeface="Calibri"/>
              <a:ea typeface="+mn-lt"/>
              <a:cs typeface="Calibri"/>
            </a:endParaRPr>
          </a:p>
          <a:p>
            <a:endParaRPr lang="en-US" b="1" dirty="0">
              <a:latin typeface="Times New Roman"/>
              <a:cs typeface="Helvetica"/>
            </a:endParaRPr>
          </a:p>
          <a:p>
            <a:endParaRPr lang="en-US" sz="2000"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pPr>
              <a:buAutoNum type="arabicPeriod"/>
            </a:pPr>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Calibri"/>
            </a:endParaRPr>
          </a:p>
          <a:p>
            <a:endParaRPr lang="en-US" sz="2000" b="1" dirty="0">
              <a:solidFill>
                <a:srgbClr val="000000"/>
              </a:solidFill>
              <a:latin typeface="Times New Roman"/>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Calibri"/>
            </a:endParaRPr>
          </a:p>
          <a:p>
            <a:endParaRPr lang="en-US" dirty="0">
              <a:solidFill>
                <a:srgbClr val="000000"/>
              </a:solidFill>
              <a:latin typeface="Times New Roman"/>
              <a:ea typeface="+mn-lt"/>
              <a:cs typeface="Calibri"/>
            </a:endParaRPr>
          </a:p>
          <a:p>
            <a:pPr marL="342900" indent="-342900">
              <a:buAutoNum type="arabicPeriod"/>
            </a:pPr>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b="1"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Times New Roman"/>
              <a:ea typeface="+mn-lt"/>
              <a:cs typeface="Times New Roman"/>
            </a:endParaRPr>
          </a:p>
          <a:p>
            <a:endParaRPr lang="en-US" sz="2000" b="1"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dirty="0">
              <a:solidFill>
                <a:srgbClr val="000000"/>
              </a:solidFill>
              <a:latin typeface="Calibri"/>
              <a:ea typeface="+mn-lt"/>
              <a:cs typeface="Calibri"/>
            </a:endParaRPr>
          </a:p>
          <a:p>
            <a:endParaRPr lang="en-US" sz="2000" b="1" dirty="0">
              <a:solidFill>
                <a:srgbClr val="000000"/>
              </a:solidFill>
              <a:latin typeface="Times New Roman"/>
              <a:ea typeface="+mn-lt"/>
              <a:cs typeface="Times New Roman"/>
            </a:endParaRPr>
          </a:p>
          <a:p>
            <a:endParaRPr lang="en-US" dirty="0">
              <a:solidFill>
                <a:srgbClr val="000000"/>
              </a:solidFill>
              <a:latin typeface="Times New Roman"/>
              <a:ea typeface="+mn-lt"/>
              <a:cs typeface="Times New Roman"/>
            </a:endParaRPr>
          </a:p>
          <a:p>
            <a:r>
              <a:rPr lang="en-US" sz="1400" b="1" dirty="0">
                <a:solidFill>
                  <a:srgbClr val="FFFFFF"/>
                </a:solidFill>
                <a:ea typeface="+mn-lt"/>
                <a:cs typeface="+mn-lt"/>
              </a:rPr>
              <a:t>It is a plot that displays data as points and checkmarks above a number line, showing the frequency of the point.</a:t>
            </a:r>
            <a:r>
              <a:rPr lang="en-US" sz="1400" dirty="0">
                <a:solidFill>
                  <a:srgbClr val="FFFFFF"/>
                </a:solidFill>
                <a:ea typeface="+mn-lt"/>
                <a:cs typeface="+mn-lt"/>
              </a:rPr>
              <a:t> </a:t>
            </a:r>
            <a:endParaRPr lang="en-US" dirty="0"/>
          </a:p>
          <a:p>
            <a:endParaRPr lang="en-US" dirty="0"/>
          </a:p>
          <a:p>
            <a:br>
              <a:rPr lang="en-US" dirty="0"/>
            </a:br>
            <a:endParaRPr lang="en-US" dirty="0">
              <a:cs typeface="Calibri"/>
            </a:endParaRPr>
          </a:p>
          <a:p>
            <a:endParaRPr lang="en-US" b="1" dirty="0">
              <a:latin typeface="Calibri"/>
              <a:cs typeface="Calibri"/>
            </a:endParaRPr>
          </a:p>
          <a:p>
            <a:endParaRPr lang="en-US" sz="2000" dirty="0">
              <a:latin typeface="Calibri"/>
              <a:cs typeface="Calibri"/>
            </a:endParaRPr>
          </a:p>
          <a:p>
            <a:endParaRPr lang="en-US" dirty="0">
              <a:latin typeface="Times New Roman"/>
              <a:cs typeface="Times New Roman"/>
            </a:endParaRPr>
          </a:p>
          <a:p>
            <a:endParaRPr lang="en-US" b="1" dirty="0">
              <a:cs typeface="Calibri"/>
            </a:endParaRPr>
          </a:p>
          <a:p>
            <a:endParaRPr lang="en-US" dirty="0">
              <a:cs typeface="Calibri"/>
            </a:endParaRPr>
          </a:p>
          <a:p>
            <a:endParaRPr lang="en-US" b="1"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41177804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E94BDBC-CEFE-45A4-8E98-96E4511D8CC0}"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0" y="1417638"/>
            <a:ext cx="10972800" cy="4507301"/>
          </a:xfrm>
        </p:spPr>
        <p:txBody>
          <a:bodyPr/>
          <a:lstStyle/>
          <a:p>
            <a:pPr algn="l"/>
            <a:endParaRPr lang="en-US" sz="2000">
              <a:latin typeface="Times New Roman"/>
              <a:ea typeface="Verdana"/>
              <a:cs typeface="Calibri"/>
            </a:endParaRPr>
          </a:p>
          <a:p>
            <a:pPr algn="l"/>
            <a:endParaRPr lang="en-US" sz="2000" dirty="0">
              <a:latin typeface="Times New Roman"/>
              <a:ea typeface="Verdana"/>
              <a:cs typeface="Calibri"/>
            </a:endParaRPr>
          </a:p>
          <a:p>
            <a:br>
              <a:rPr lang="en-US" dirty="0"/>
            </a:br>
            <a:endParaRPr lang="en-US" dirty="0"/>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6" name="Content Placeholder 6">
            <a:extLst>
              <a:ext uri="{FF2B5EF4-FFF2-40B4-BE49-F238E27FC236}">
                <a16:creationId xmlns:a16="http://schemas.microsoft.com/office/drawing/2014/main" id="{878C3292-39D6-9F22-995A-BCE276647D0A}"/>
              </a:ext>
            </a:extLst>
          </p:cNvPr>
          <p:cNvSpPr txBox="1">
            <a:spLocks/>
          </p:cNvSpPr>
          <p:nvPr/>
        </p:nvSpPr>
        <p:spPr>
          <a:xfrm>
            <a:off x="457200" y="990600"/>
            <a:ext cx="11582400" cy="513556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Font typeface="Arial" pitchFamily="34" charset="0"/>
              <a:buNone/>
            </a:pPr>
            <a:r>
              <a:rPr lang="en-US" sz="2400" b="1" dirty="0"/>
              <a:t> </a:t>
            </a:r>
            <a:r>
              <a:rPr lang="en-US" sz="2400" b="1" dirty="0">
                <a:latin typeface="Times New Roman" panose="02020603050405020304" pitchFamily="18" charset="0"/>
                <a:cs typeface="Times New Roman" panose="02020603050405020304" pitchFamily="18" charset="0"/>
              </a:rPr>
              <a:t>XLSX files</a:t>
            </a:r>
          </a:p>
          <a:p>
            <a:pPr algn="just">
              <a:lnSpc>
                <a:spcPct val="150000"/>
              </a:lnSpc>
            </a:pPr>
            <a:r>
              <a:rPr lang="en-US" sz="2400" dirty="0">
                <a:latin typeface="Times New Roman" panose="02020603050405020304" pitchFamily="18" charset="0"/>
                <a:cs typeface="Times New Roman" panose="02020603050405020304" pitchFamily="18" charset="0"/>
              </a:rPr>
              <a:t>XLSX is a Microsoft Excel Open XML file format. It also comes under the Spreadsheet file format. It is an XML-based file format created by Microsoft Excel. The XLSX format was introduced with Microsoft Office 2007.</a:t>
            </a:r>
          </a:p>
          <a:p>
            <a:pPr algn="just">
              <a:lnSpc>
                <a:spcPct val="150000"/>
              </a:lnSpc>
            </a:pPr>
            <a:r>
              <a:rPr lang="en-US" sz="2400" dirty="0">
                <a:latin typeface="Times New Roman" panose="02020603050405020304" pitchFamily="18" charset="0"/>
                <a:cs typeface="Times New Roman" panose="02020603050405020304" pitchFamily="18" charset="0"/>
              </a:rPr>
              <a:t>In XLSX data is organized under the cells and columns in a sheet. Each XLSX file may contain one or more sheets. So a workbook can contain multiple sheets.</a:t>
            </a:r>
          </a:p>
        </p:txBody>
      </p:sp>
    </p:spTree>
    <p:extLst>
      <p:ext uri="{BB962C8B-B14F-4D97-AF65-F5344CB8AC3E}">
        <p14:creationId xmlns:p14="http://schemas.microsoft.com/office/powerpoint/2010/main" val="36523693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ECDED9C-4FC0-4114-BDA6-68FF71204C1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7" name="Content Placeholder 6">
            <a:extLst>
              <a:ext uri="{FF2B5EF4-FFF2-40B4-BE49-F238E27FC236}">
                <a16:creationId xmlns:a16="http://schemas.microsoft.com/office/drawing/2014/main" id="{FC6E0538-0112-E2D5-A56C-EC60AF828489}"/>
              </a:ext>
            </a:extLst>
          </p:cNvPr>
          <p:cNvSpPr txBox="1">
            <a:spLocks/>
          </p:cNvSpPr>
          <p:nvPr/>
        </p:nvSpPr>
        <p:spPr>
          <a:xfrm>
            <a:off x="990600" y="1000512"/>
            <a:ext cx="8686800" cy="1717041"/>
          </a:xfrm>
          <a:prstGeom prst="rect">
            <a:avLst/>
          </a:prstGeo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sz="2400" b="1" dirty="0"/>
              <a:t> XLSX files</a:t>
            </a:r>
          </a:p>
          <a:p>
            <a:pPr>
              <a:lnSpc>
                <a:spcPct val="150000"/>
              </a:lnSpc>
            </a:pPr>
            <a:r>
              <a:rPr lang="en-US" sz="2400" dirty="0"/>
              <a:t>The below image shows a “xlsx” file which is opened in Microsoft Excel.</a:t>
            </a:r>
            <a:endParaRPr lang="en-IN" sz="2400" dirty="0"/>
          </a:p>
        </p:txBody>
      </p:sp>
      <p:pic>
        <p:nvPicPr>
          <p:cNvPr id="8" name="Picture 2">
            <a:extLst>
              <a:ext uri="{FF2B5EF4-FFF2-40B4-BE49-F238E27FC236}">
                <a16:creationId xmlns:a16="http://schemas.microsoft.com/office/drawing/2014/main" id="{5CD34AAF-D306-9864-63F5-3246C88F36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4600" y="2489817"/>
            <a:ext cx="7620000" cy="3611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49585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CF29E93-C692-424F-93A0-4CAC33A1259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4" name="Content Placeholder 6">
            <a:extLst>
              <a:ext uri="{FF2B5EF4-FFF2-40B4-BE49-F238E27FC236}">
                <a16:creationId xmlns:a16="http://schemas.microsoft.com/office/drawing/2014/main" id="{519EEAA6-00E1-A136-14A0-97AF868438BE}"/>
              </a:ext>
            </a:extLst>
          </p:cNvPr>
          <p:cNvSpPr txBox="1">
            <a:spLocks/>
          </p:cNvSpPr>
          <p:nvPr/>
        </p:nvSpPr>
        <p:spPr>
          <a:xfrm>
            <a:off x="304800" y="914401"/>
            <a:ext cx="11887200" cy="25146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Font typeface="Arial" pitchFamily="34" charset="0"/>
              <a:buNone/>
            </a:pPr>
            <a:r>
              <a:rPr lang="en-US" sz="2400" b="1" dirty="0">
                <a:latin typeface="Times New Roman" panose="02020603050405020304" pitchFamily="18" charset="0"/>
                <a:cs typeface="Times New Roman" panose="02020603050405020304" pitchFamily="18" charset="0"/>
              </a:rPr>
              <a:t>Plain Text (txt) file format</a:t>
            </a:r>
          </a:p>
          <a:p>
            <a:pPr algn="just">
              <a:lnSpc>
                <a:spcPct val="150000"/>
              </a:lnSpc>
            </a:pPr>
            <a:r>
              <a:rPr lang="en-US" sz="2400" dirty="0">
                <a:latin typeface="Times New Roman" panose="02020603050405020304" pitchFamily="18" charset="0"/>
                <a:cs typeface="Times New Roman" panose="02020603050405020304" pitchFamily="18" charset="0"/>
              </a:rPr>
              <a:t>In Plain Text file format, everything is written in plain text. Usually, this text is in unstructured form and there is no meta-data associated with it. The txt file format can easily be read by any program. But interpreting this is very difficult by a computer program.</a:t>
            </a:r>
          </a:p>
          <a:p>
            <a:pPr algn="just">
              <a:lnSpc>
                <a:spcPct val="150000"/>
              </a:lnSpc>
            </a:pPr>
            <a:endParaRPr lang="en-US" sz="2400" dirty="0"/>
          </a:p>
        </p:txBody>
      </p:sp>
    </p:spTree>
    <p:extLst>
      <p:ext uri="{BB962C8B-B14F-4D97-AF65-F5344CB8AC3E}">
        <p14:creationId xmlns:p14="http://schemas.microsoft.com/office/powerpoint/2010/main" val="417020307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7B77245-00E3-4CB2-A28C-4643EC0AF1E0}"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79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6" name="Content Placeholder 6">
            <a:extLst>
              <a:ext uri="{FF2B5EF4-FFF2-40B4-BE49-F238E27FC236}">
                <a16:creationId xmlns:a16="http://schemas.microsoft.com/office/drawing/2014/main" id="{3049E544-6E29-13C2-2D62-3DC08407DBB7}"/>
              </a:ext>
            </a:extLst>
          </p:cNvPr>
          <p:cNvSpPr txBox="1">
            <a:spLocks/>
          </p:cNvSpPr>
          <p:nvPr/>
        </p:nvSpPr>
        <p:spPr>
          <a:xfrm>
            <a:off x="304800" y="914401"/>
            <a:ext cx="10668000" cy="19812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Font typeface="Arial" pitchFamily="34" charset="0"/>
              <a:buNone/>
            </a:pPr>
            <a:r>
              <a:rPr lang="en-US" sz="2400" b="1"/>
              <a:t>Plain Text (txt) file format</a:t>
            </a:r>
          </a:p>
          <a:p>
            <a:pPr algn="just">
              <a:lnSpc>
                <a:spcPct val="150000"/>
              </a:lnSpc>
            </a:pPr>
            <a:r>
              <a:rPr lang="en-US" sz="2400"/>
              <a:t>Let’s take a simple example of a text File.</a:t>
            </a:r>
          </a:p>
          <a:p>
            <a:pPr algn="just">
              <a:lnSpc>
                <a:spcPct val="150000"/>
              </a:lnSpc>
            </a:pPr>
            <a:r>
              <a:rPr lang="en-US" sz="2400"/>
              <a:t>The following example shows text file data that contain text:</a:t>
            </a:r>
          </a:p>
          <a:p>
            <a:pPr algn="just">
              <a:lnSpc>
                <a:spcPct val="150000"/>
              </a:lnSpc>
            </a:pPr>
            <a:endParaRPr lang="en-US" sz="2400"/>
          </a:p>
          <a:p>
            <a:pPr algn="just">
              <a:lnSpc>
                <a:spcPct val="150000"/>
              </a:lnSpc>
            </a:pPr>
            <a:endParaRPr lang="en-US" sz="2400" dirty="0"/>
          </a:p>
        </p:txBody>
      </p:sp>
      <p:pic>
        <p:nvPicPr>
          <p:cNvPr id="7" name="Picture 6">
            <a:extLst>
              <a:ext uri="{FF2B5EF4-FFF2-40B4-BE49-F238E27FC236}">
                <a16:creationId xmlns:a16="http://schemas.microsoft.com/office/drawing/2014/main" id="{EA652595-F222-80DF-339C-66AB3A99F6D8}"/>
              </a:ext>
            </a:extLst>
          </p:cNvPr>
          <p:cNvPicPr>
            <a:picLocks noChangeAspect="1"/>
          </p:cNvPicPr>
          <p:nvPr/>
        </p:nvPicPr>
        <p:blipFill rotWithShape="1">
          <a:blip r:embed="rId4"/>
          <a:srcRect l="8332" t="35178" r="30001" b="42589"/>
          <a:stretch/>
        </p:blipFill>
        <p:spPr>
          <a:xfrm>
            <a:off x="228600" y="2743200"/>
            <a:ext cx="11353800" cy="3048000"/>
          </a:xfrm>
          <a:prstGeom prst="rect">
            <a:avLst/>
          </a:prstGeom>
        </p:spPr>
      </p:pic>
    </p:spTree>
    <p:extLst>
      <p:ext uri="{BB962C8B-B14F-4D97-AF65-F5344CB8AC3E}">
        <p14:creationId xmlns:p14="http://schemas.microsoft.com/office/powerpoint/2010/main" val="3411151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Date Placeholder 8"/>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B318FE1A-0491-4010-A0D9-176412109C08}" type="datetime1">
              <a:rPr lang="en-US" smtClean="0">
                <a:solidFill>
                  <a:srgbClr val="FFFFFF"/>
                </a:solidFill>
              </a:rPr>
              <a:t>12/30/2024</a:t>
            </a:fld>
            <a:endParaRPr lang="en-US">
              <a:solidFill>
                <a:srgbClr val="FFFFFF"/>
              </a:solidFill>
            </a:endParaRPr>
          </a:p>
        </p:txBody>
      </p:sp>
      <p:sp>
        <p:nvSpPr>
          <p:cNvPr id="13" name="Footer Placeholder 12"/>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1000" kern="1200">
                <a:solidFill>
                  <a:srgbClr val="FFFFFF"/>
                </a:solidFill>
                <a:latin typeface="+mn-lt"/>
                <a:ea typeface="+mn-ea"/>
                <a:cs typeface="+mn-cs"/>
              </a:rPr>
              <a:t>Dr. Kumod Kumar Gupta     Data Analytics ACSAI0512               Unit Number 2</a:t>
            </a:r>
          </a:p>
        </p:txBody>
      </p:sp>
      <p:sp>
        <p:nvSpPr>
          <p:cNvPr id="10" name="Slide Number Placeholder 9"/>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6F15528-21DE-4FAA-801E-634DDDAF4B2B}" type="slidenum">
              <a:rPr lang="en-US">
                <a:solidFill>
                  <a:srgbClr val="FFFFFF"/>
                </a:solidFill>
              </a:rPr>
              <a:pPr>
                <a:spcAft>
                  <a:spcPts val="600"/>
                </a:spcAft>
              </a:pPr>
              <a:t>8</a:t>
            </a:fld>
            <a:endParaRPr lang="en-US">
              <a:solidFill>
                <a:srgbClr val="FFFFFF"/>
              </a:solidFill>
            </a:endParaRP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sp>
        <p:nvSpPr>
          <p:cNvPr id="11" name="TextBox 8">
            <a:extLst>
              <a:ext uri="{FF2B5EF4-FFF2-40B4-BE49-F238E27FC236}">
                <a16:creationId xmlns:a16="http://schemas.microsoft.com/office/drawing/2014/main" id="{95876497-49A5-E0CF-1B97-46FC4D7A12D0}"/>
              </a:ext>
            </a:extLst>
          </p:cNvPr>
          <p:cNvSpPr txBox="1"/>
          <p:nvPr/>
        </p:nvSpPr>
        <p:spPr>
          <a:xfrm>
            <a:off x="2609850" y="1714589"/>
            <a:ext cx="6194125" cy="415498"/>
          </a:xfrm>
          <a:prstGeom prst="rect">
            <a:avLst/>
          </a:prstGeom>
          <a:gradFill>
            <a:gsLst>
              <a:gs pos="0">
                <a:schemeClr val="accent6">
                  <a:shade val="51000"/>
                  <a:satMod val="130000"/>
                  <a:lumMod val="95000"/>
                </a:schemeClr>
              </a:gs>
              <a:gs pos="80000">
                <a:schemeClr val="accent6">
                  <a:shade val="93000"/>
                  <a:satMod val="130000"/>
                </a:schemeClr>
              </a:gs>
              <a:gs pos="100000">
                <a:schemeClr val="accent6">
                  <a:shade val="94000"/>
                  <a:satMod val="135000"/>
                </a:schemeClr>
              </a:gs>
            </a:gsLst>
          </a:gradFill>
          <a:effectLst>
            <a:outerShdw blurRad="40000" dist="23000" dir="5400000" rotWithShape="0">
              <a:srgbClr val="000000">
                <a:alpha val="35000"/>
              </a:srgbClr>
            </a:outerShdw>
            <a:softEdge rad="76200"/>
          </a:effectLst>
        </p:spPr>
        <p:style>
          <a:lnRef idx="0">
            <a:schemeClr val="accent6"/>
          </a:lnRef>
          <a:fillRef idx="3">
            <a:schemeClr val="accent6"/>
          </a:fillRef>
          <a:effectRef idx="3">
            <a:schemeClr val="accent6"/>
          </a:effectRef>
          <a:fontRef idx="minor">
            <a:schemeClr val="lt1"/>
          </a:fontRef>
        </p:style>
        <p:txBody>
          <a:bodyPr wrap="square" lIns="91440" tIns="45720" rIns="91440" bIns="4572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r>
              <a:rPr lang="en-IN" sz="2100" b="1" dirty="0"/>
              <a:t>UNIT-IV: Exploratory Data Analysis </a:t>
            </a:r>
            <a:endParaRPr lang="en-US" sz="2100" b="1" dirty="0">
              <a:cs typeface="Calibri"/>
            </a:endParaRPr>
          </a:p>
        </p:txBody>
      </p:sp>
      <p:graphicFrame>
        <p:nvGraphicFramePr>
          <p:cNvPr id="1096" name="Diagram 1095">
            <a:extLst>
              <a:ext uri="{FF2B5EF4-FFF2-40B4-BE49-F238E27FC236}">
                <a16:creationId xmlns:a16="http://schemas.microsoft.com/office/drawing/2014/main" id="{B16DEA95-EADA-6779-4D28-D2FE63BD7043}"/>
              </a:ext>
            </a:extLst>
          </p:cNvPr>
          <p:cNvGraphicFramePr/>
          <p:nvPr>
            <p:extLst>
              <p:ext uri="{D42A27DB-BD31-4B8C-83A1-F6EECF244321}">
                <p14:modId xmlns:p14="http://schemas.microsoft.com/office/powerpoint/2010/main" val="3787954431"/>
              </p:ext>
            </p:extLst>
          </p:nvPr>
        </p:nvGraphicFramePr>
        <p:xfrm>
          <a:off x="2095499" y="2248930"/>
          <a:ext cx="9636579" cy="39279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935885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594448CB-FE9A-4ED7-883D-A8054666BB67}"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4" name="Content Placeholder 6">
            <a:extLst>
              <a:ext uri="{FF2B5EF4-FFF2-40B4-BE49-F238E27FC236}">
                <a16:creationId xmlns:a16="http://schemas.microsoft.com/office/drawing/2014/main" id="{E9C212CF-8EE2-BDBB-C6BD-6F4E347ED03F}"/>
              </a:ext>
            </a:extLst>
          </p:cNvPr>
          <p:cNvSpPr txBox="1">
            <a:spLocks/>
          </p:cNvSpPr>
          <p:nvPr/>
        </p:nvSpPr>
        <p:spPr>
          <a:xfrm>
            <a:off x="304800" y="1143000"/>
            <a:ext cx="11582400" cy="2895600"/>
          </a:xfrm>
          <a:prstGeom prst="rect">
            <a:avLst/>
          </a:prstGeo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Font typeface="Arial" pitchFamily="34" charset="0"/>
              <a:buNone/>
            </a:pPr>
            <a:r>
              <a:rPr lang="en-US" sz="2400" b="1" dirty="0">
                <a:latin typeface="Times New Roman" panose="02020603050405020304" pitchFamily="18" charset="0"/>
                <a:cs typeface="Times New Roman" panose="02020603050405020304" pitchFamily="18" charset="0"/>
              </a:rPr>
              <a:t>JSON file format</a:t>
            </a:r>
          </a:p>
          <a:p>
            <a:pPr algn="just">
              <a:lnSpc>
                <a:spcPct val="150000"/>
              </a:lnSpc>
            </a:pPr>
            <a:r>
              <a:rPr lang="en-US" sz="2400" dirty="0">
                <a:latin typeface="Times New Roman" panose="02020603050405020304" pitchFamily="18" charset="0"/>
                <a:cs typeface="Times New Roman" panose="02020603050405020304" pitchFamily="18" charset="0"/>
              </a:rPr>
              <a:t>JavaScript Object Notation(JSON) is a text-based open standard designed for exchanging the data over web. JSON format is used for transmitting structured data over the web. The JSON file format can be easily read in any programming language because it is language-independent data format.</a:t>
            </a:r>
          </a:p>
          <a:p>
            <a:pPr algn="just">
              <a:lnSpc>
                <a:spcPct val="150000"/>
              </a:lnSpc>
            </a:pPr>
            <a:endParaRPr lang="en-IN" sz="2400" dirty="0"/>
          </a:p>
        </p:txBody>
      </p:sp>
    </p:spTree>
    <p:extLst>
      <p:ext uri="{BB962C8B-B14F-4D97-AF65-F5344CB8AC3E}">
        <p14:creationId xmlns:p14="http://schemas.microsoft.com/office/powerpoint/2010/main" val="263757397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1819179-CF48-4016-AF20-6A293B7598D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pic>
        <p:nvPicPr>
          <p:cNvPr id="6" name="Picture 5">
            <a:extLst>
              <a:ext uri="{FF2B5EF4-FFF2-40B4-BE49-F238E27FC236}">
                <a16:creationId xmlns:a16="http://schemas.microsoft.com/office/drawing/2014/main" id="{F251850B-00D6-287C-BB66-C41EB294827B}"/>
              </a:ext>
            </a:extLst>
          </p:cNvPr>
          <p:cNvPicPr>
            <a:picLocks noChangeAspect="1"/>
          </p:cNvPicPr>
          <p:nvPr/>
        </p:nvPicPr>
        <p:blipFill rotWithShape="1">
          <a:blip r:embed="rId4"/>
          <a:srcRect l="22420" t="27767" r="44247" b="15909"/>
          <a:stretch/>
        </p:blipFill>
        <p:spPr>
          <a:xfrm>
            <a:off x="685800" y="1828800"/>
            <a:ext cx="10210800" cy="4539006"/>
          </a:xfrm>
          <a:prstGeom prst="rect">
            <a:avLst/>
          </a:prstGeom>
        </p:spPr>
      </p:pic>
      <p:sp>
        <p:nvSpPr>
          <p:cNvPr id="8" name="TextBox 7">
            <a:extLst>
              <a:ext uri="{FF2B5EF4-FFF2-40B4-BE49-F238E27FC236}">
                <a16:creationId xmlns:a16="http://schemas.microsoft.com/office/drawing/2014/main" id="{A0A36A87-62B9-F1B8-0681-299C2B98B4CE}"/>
              </a:ext>
            </a:extLst>
          </p:cNvPr>
          <p:cNvSpPr txBox="1"/>
          <p:nvPr/>
        </p:nvSpPr>
        <p:spPr>
          <a:xfrm>
            <a:off x="1078706" y="1105798"/>
            <a:ext cx="6122194" cy="369332"/>
          </a:xfrm>
          <a:prstGeom prst="rect">
            <a:avLst/>
          </a:prstGeom>
          <a:noFill/>
        </p:spPr>
        <p:txBody>
          <a:bodyPr wrap="square">
            <a:spAutoFit/>
          </a:bodyPr>
          <a:lstStyle/>
          <a:p>
            <a:pPr marL="0" indent="0">
              <a:buNone/>
            </a:pPr>
            <a:r>
              <a:rPr lang="en-US" sz="1800" b="1" dirty="0"/>
              <a:t>JSON file format</a:t>
            </a:r>
            <a:r>
              <a:rPr lang="en-IN" sz="1800" b="1" dirty="0"/>
              <a:t>:</a:t>
            </a:r>
            <a:endParaRPr lang="en-US" sz="1800" b="1" dirty="0"/>
          </a:p>
        </p:txBody>
      </p:sp>
    </p:spTree>
    <p:extLst>
      <p:ext uri="{BB962C8B-B14F-4D97-AF65-F5344CB8AC3E}">
        <p14:creationId xmlns:p14="http://schemas.microsoft.com/office/powerpoint/2010/main" val="332714380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A54B7B3-BDC9-466F-9FC9-D9DB3483F12C}"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4" name="Content Placeholder 6">
            <a:extLst>
              <a:ext uri="{FF2B5EF4-FFF2-40B4-BE49-F238E27FC236}">
                <a16:creationId xmlns:a16="http://schemas.microsoft.com/office/drawing/2014/main" id="{BC29E0E9-44EC-D539-0F48-0120938E383B}"/>
              </a:ext>
            </a:extLst>
          </p:cNvPr>
          <p:cNvSpPr txBox="1">
            <a:spLocks/>
          </p:cNvSpPr>
          <p:nvPr/>
        </p:nvSpPr>
        <p:spPr>
          <a:xfrm>
            <a:off x="228600" y="914400"/>
            <a:ext cx="11582400" cy="521176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Font typeface="Arial" pitchFamily="34" charset="0"/>
              <a:buNone/>
            </a:pPr>
            <a:r>
              <a:rPr lang="en-US" sz="2000" b="1" dirty="0">
                <a:latin typeface="Times New Roman" panose="02020603050405020304" pitchFamily="18" charset="0"/>
                <a:cs typeface="Times New Roman" panose="02020603050405020304" pitchFamily="18" charset="0"/>
              </a:rPr>
              <a:t>HTML files</a:t>
            </a:r>
          </a:p>
          <a:p>
            <a:pPr algn="just">
              <a:lnSpc>
                <a:spcPct val="150000"/>
              </a:lnSpc>
            </a:pPr>
            <a:r>
              <a:rPr lang="en-US" sz="2000" dirty="0">
                <a:latin typeface="Times New Roman" panose="02020603050405020304" pitchFamily="18" charset="0"/>
                <a:cs typeface="Times New Roman" panose="02020603050405020304" pitchFamily="18" charset="0"/>
              </a:rPr>
              <a:t>HTML stands for Hyper Text Markup Language. It is the standard markup language which is used for creating Web pages. HTML is used to describe structure of web pages using markup. HTML tags are same as XML but these are predefined. You can easily identify HTML document subsection on basis of tags such as &lt;head&gt; represent the heading of HTML document. &lt;p&gt; “paragraph” paragraph in HTML. HTML is not case sensitive.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049975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AE16166D-3922-4755-89A3-E6D6F461675D}"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pic>
        <p:nvPicPr>
          <p:cNvPr id="8" name="Picture 7">
            <a:extLst>
              <a:ext uri="{FF2B5EF4-FFF2-40B4-BE49-F238E27FC236}">
                <a16:creationId xmlns:a16="http://schemas.microsoft.com/office/drawing/2014/main" id="{F22F3DB6-05A0-004B-FA69-149FE1FE3F00}"/>
              </a:ext>
            </a:extLst>
          </p:cNvPr>
          <p:cNvPicPr>
            <a:picLocks noChangeAspect="1"/>
          </p:cNvPicPr>
          <p:nvPr/>
        </p:nvPicPr>
        <p:blipFill>
          <a:blip r:embed="rId4"/>
          <a:stretch>
            <a:fillRect/>
          </a:stretch>
        </p:blipFill>
        <p:spPr>
          <a:xfrm>
            <a:off x="1066800" y="1833562"/>
            <a:ext cx="9982199" cy="3190875"/>
          </a:xfrm>
          <a:prstGeom prst="rect">
            <a:avLst/>
          </a:prstGeom>
        </p:spPr>
      </p:pic>
    </p:spTree>
    <p:extLst>
      <p:ext uri="{BB962C8B-B14F-4D97-AF65-F5344CB8AC3E}">
        <p14:creationId xmlns:p14="http://schemas.microsoft.com/office/powerpoint/2010/main" val="377595590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C2EE62D-60FC-4644-AC17-B9CD458D2C23}"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dirty="0"/>
              <a:t>Dr. Kumod Kumar Gupta     Data Analytics ACSAI0512               Unit Number 2</a:t>
            </a:r>
          </a:p>
        </p:txBody>
      </p:sp>
      <p:sp>
        <p:nvSpPr>
          <p:cNvPr id="4" name="Rectangle 3">
            <a:extLst>
              <a:ext uri="{FF2B5EF4-FFF2-40B4-BE49-F238E27FC236}">
                <a16:creationId xmlns:a16="http://schemas.microsoft.com/office/drawing/2014/main" id="{569275DB-9F8F-64B0-461F-CF983A9C9A55}"/>
              </a:ext>
            </a:extLst>
          </p:cNvPr>
          <p:cNvSpPr/>
          <p:nvPr/>
        </p:nvSpPr>
        <p:spPr>
          <a:xfrm>
            <a:off x="1143000" y="969039"/>
            <a:ext cx="9220200" cy="5011949"/>
          </a:xfrm>
          <a:prstGeom prst="rect">
            <a:avLst/>
          </a:prstGeom>
        </p:spPr>
        <p:txBody>
          <a:bodyPr wrap="square">
            <a:spAutoFit/>
          </a:bodyPr>
          <a:lstStyle/>
          <a:p>
            <a:pPr algn="just">
              <a:lnSpc>
                <a:spcPct val="150000"/>
              </a:lnSpc>
            </a:pPr>
            <a:r>
              <a:rPr lang="en-US" sz="2400" b="1" dirty="0">
                <a:latin typeface="Times New Roman" panose="02020603050405020304" pitchFamily="18" charset="0"/>
                <a:cs typeface="Times New Roman" panose="02020603050405020304" pitchFamily="18" charset="0"/>
              </a:rPr>
              <a:t>Image files</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Image files are probably the most fascinating file format used in data science. Any computer vision application is based on image processing.</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an Image consisting of pixels and meta-data associated with it. Each image consists one or more frames of pixels. And each frame is made up of two-dimensional array of pixel values. Pixel values can be of any intensity.  Meta-data associated with an image, can be an image type (.</a:t>
            </a:r>
            <a:r>
              <a:rPr lang="en-US" sz="2400" dirty="0" err="1">
                <a:latin typeface="Times New Roman" panose="02020603050405020304" pitchFamily="18" charset="0"/>
                <a:cs typeface="Times New Roman" panose="02020603050405020304" pitchFamily="18" charset="0"/>
              </a:rPr>
              <a:t>png</a:t>
            </a:r>
            <a:r>
              <a:rPr lang="en-US" sz="2400" dirty="0">
                <a:latin typeface="Times New Roman" panose="02020603050405020304" pitchFamily="18" charset="0"/>
                <a:cs typeface="Times New Roman" panose="02020603050405020304" pitchFamily="18" charset="0"/>
              </a:rPr>
              <a:t>) or pixel dimensions.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671370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C38988B1-BDBD-4700-A016-528DD19C6683}"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endParaRPr lang="en-US" dirty="0"/>
          </a:p>
        </p:txBody>
      </p:sp>
      <p:pic>
        <p:nvPicPr>
          <p:cNvPr id="6" name="Picture 5">
            <a:extLst>
              <a:ext uri="{FF2B5EF4-FFF2-40B4-BE49-F238E27FC236}">
                <a16:creationId xmlns:a16="http://schemas.microsoft.com/office/drawing/2014/main" id="{7E8A1037-5489-CA7A-3B26-33C8FB96EA7B}"/>
              </a:ext>
            </a:extLst>
          </p:cNvPr>
          <p:cNvPicPr>
            <a:picLocks noChangeAspect="1"/>
          </p:cNvPicPr>
          <p:nvPr/>
        </p:nvPicPr>
        <p:blipFill rotWithShape="1">
          <a:blip r:embed="rId4"/>
          <a:srcRect l="11667" t="31752" r="31667" b="4051"/>
          <a:stretch/>
        </p:blipFill>
        <p:spPr>
          <a:xfrm>
            <a:off x="533400" y="1381346"/>
            <a:ext cx="11506200" cy="4975005"/>
          </a:xfrm>
          <a:prstGeom prst="rect">
            <a:avLst/>
          </a:prstGeom>
        </p:spPr>
      </p:pic>
      <p:sp>
        <p:nvSpPr>
          <p:cNvPr id="7" name="Rectangle 6">
            <a:extLst>
              <a:ext uri="{FF2B5EF4-FFF2-40B4-BE49-F238E27FC236}">
                <a16:creationId xmlns:a16="http://schemas.microsoft.com/office/drawing/2014/main" id="{6D81E3CF-B3A4-3E7C-EB4A-D33F8E067F4A}"/>
              </a:ext>
            </a:extLst>
          </p:cNvPr>
          <p:cNvSpPr/>
          <p:nvPr/>
        </p:nvSpPr>
        <p:spPr>
          <a:xfrm>
            <a:off x="362857" y="909036"/>
            <a:ext cx="8763000" cy="461665"/>
          </a:xfrm>
          <a:prstGeom prst="rect">
            <a:avLst/>
          </a:prstGeom>
        </p:spPr>
        <p:txBody>
          <a:bodyPr wrap="square">
            <a:spAutoFit/>
          </a:bodyPr>
          <a:lstStyle/>
          <a:p>
            <a:r>
              <a:rPr lang="en-US" sz="2400" b="1" dirty="0"/>
              <a:t>Image files</a:t>
            </a:r>
          </a:p>
        </p:txBody>
      </p:sp>
    </p:spTree>
    <p:extLst>
      <p:ext uri="{BB962C8B-B14F-4D97-AF65-F5344CB8AC3E}">
        <p14:creationId xmlns:p14="http://schemas.microsoft.com/office/powerpoint/2010/main" val="11511835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65E22487-D666-4355-801E-564DC0CCF74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86</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800" dirty="0">
                <a:ea typeface="+mn-lt"/>
                <a:cs typeface="+mn-lt"/>
              </a:rPr>
              <a:t>Data Manipulation in Various Formats</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8" name="TextBox 7">
            <a:extLst>
              <a:ext uri="{FF2B5EF4-FFF2-40B4-BE49-F238E27FC236}">
                <a16:creationId xmlns:a16="http://schemas.microsoft.com/office/drawing/2014/main" id="{080A5934-A743-16A9-3A90-3A594B15D4B0}"/>
              </a:ext>
            </a:extLst>
          </p:cNvPr>
          <p:cNvSpPr txBox="1"/>
          <p:nvPr/>
        </p:nvSpPr>
        <p:spPr>
          <a:xfrm>
            <a:off x="914400" y="1535169"/>
            <a:ext cx="10210800" cy="3139321"/>
          </a:xfrm>
          <a:prstGeom prst="rect">
            <a:avLst/>
          </a:prstGeom>
          <a:noFill/>
        </p:spPr>
        <p:txBody>
          <a:bodyPr wrap="square">
            <a:spAutoFit/>
          </a:bodyPr>
          <a:lstStyle/>
          <a:p>
            <a:r>
              <a:rPr lang="en-US" sz="1800" b="1" dirty="0"/>
              <a:t>You Tube video</a:t>
            </a:r>
          </a:p>
          <a:p>
            <a:endParaRPr lang="en-US" sz="1800" dirty="0"/>
          </a:p>
          <a:p>
            <a:r>
              <a:rPr lang="en-US" sz="1800" u="sng" dirty="0">
                <a:solidFill>
                  <a:srgbClr val="0000FF"/>
                </a:solidFill>
              </a:rPr>
              <a:t>https://www.youtube.com/watch?v=uufDGjTuq34</a:t>
            </a:r>
          </a:p>
          <a:p>
            <a:r>
              <a:rPr lang="en-US" sz="1800" dirty="0"/>
              <a:t> </a:t>
            </a:r>
          </a:p>
          <a:p>
            <a:r>
              <a:rPr lang="en-US" sz="1800" dirty="0">
                <a:hlinkClick r:id="rId4"/>
              </a:rPr>
              <a:t>https://www.youtube.com/watch?v=XVv6mJpFOb0</a:t>
            </a:r>
            <a:endParaRPr lang="en-US" sz="1800" dirty="0"/>
          </a:p>
          <a:p>
            <a:endParaRPr lang="en-US" sz="1800" dirty="0"/>
          </a:p>
          <a:p>
            <a:r>
              <a:rPr lang="en-US" sz="1800" dirty="0">
                <a:hlinkClick r:id="rId5"/>
              </a:rPr>
              <a:t>https://www.youtube.com/watch?v=guPOL9UplNs</a:t>
            </a:r>
            <a:endParaRPr lang="en-US" sz="1800" dirty="0"/>
          </a:p>
          <a:p>
            <a:endParaRPr lang="en-US" sz="1800" dirty="0"/>
          </a:p>
          <a:p>
            <a:r>
              <a:rPr lang="en-US" sz="1800" dirty="0">
                <a:hlinkClick r:id="rId6"/>
              </a:rPr>
              <a:t>https://www.youtube.com/watch?v=ve_0h4Y8nuI&amp;list=PLhTjy8cBISEqkN-5Ku_kXG4QW33sxQo0t</a:t>
            </a:r>
            <a:endParaRPr lang="en-US" sz="1800" dirty="0"/>
          </a:p>
          <a:p>
            <a:endParaRPr lang="en-US" sz="1800" dirty="0"/>
          </a:p>
          <a:p>
            <a:r>
              <a:rPr lang="en-US" sz="1800" dirty="0">
                <a:hlinkClick r:id="rId7"/>
              </a:rPr>
              <a:t>https://www.youtube.com/watch?v=pLoRrHEsHb0&amp;list=PLmcBskOCOOFUmbUv0CIMuATDVKVrOhBMV</a:t>
            </a:r>
            <a:endParaRPr lang="en-US" sz="1800" dirty="0"/>
          </a:p>
        </p:txBody>
      </p:sp>
    </p:spTree>
    <p:extLst>
      <p:ext uri="{BB962C8B-B14F-4D97-AF65-F5344CB8AC3E}">
        <p14:creationId xmlns:p14="http://schemas.microsoft.com/office/powerpoint/2010/main" val="305633035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FE4D726-F3B4-4508-9AC3-B2F43BFA898D}"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87</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US" sz="2800" dirty="0"/>
              <a:t>Import and export data</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pic>
        <p:nvPicPr>
          <p:cNvPr id="4" name="Content Placeholder 7">
            <a:extLst>
              <a:ext uri="{FF2B5EF4-FFF2-40B4-BE49-F238E27FC236}">
                <a16:creationId xmlns:a16="http://schemas.microsoft.com/office/drawing/2014/main" id="{2A7B6231-4651-32EF-E631-7BC94DDDA77E}"/>
              </a:ext>
            </a:extLst>
          </p:cNvPr>
          <p:cNvPicPr>
            <a:picLocks noChangeAspect="1"/>
          </p:cNvPicPr>
          <p:nvPr/>
        </p:nvPicPr>
        <p:blipFill rotWithShape="1">
          <a:blip r:embed="rId4"/>
          <a:srcRect l="12137" t="37040" r="32015" b="27605"/>
          <a:stretch/>
        </p:blipFill>
        <p:spPr>
          <a:xfrm>
            <a:off x="145026" y="838200"/>
            <a:ext cx="11742174" cy="2438400"/>
          </a:xfrm>
          <a:prstGeom prst="rect">
            <a:avLst/>
          </a:prstGeom>
        </p:spPr>
      </p:pic>
      <p:pic>
        <p:nvPicPr>
          <p:cNvPr id="6" name="Picture 5">
            <a:extLst>
              <a:ext uri="{FF2B5EF4-FFF2-40B4-BE49-F238E27FC236}">
                <a16:creationId xmlns:a16="http://schemas.microsoft.com/office/drawing/2014/main" id="{BE7050CB-87B6-B1AA-4777-F23EF7423CC0}"/>
              </a:ext>
            </a:extLst>
          </p:cNvPr>
          <p:cNvPicPr>
            <a:picLocks noChangeAspect="1"/>
          </p:cNvPicPr>
          <p:nvPr/>
        </p:nvPicPr>
        <p:blipFill rotWithShape="1">
          <a:blip r:embed="rId5"/>
          <a:srcRect l="10834" t="47036" r="31667" b="18874"/>
          <a:stretch/>
        </p:blipFill>
        <p:spPr>
          <a:xfrm>
            <a:off x="145026" y="3429000"/>
            <a:ext cx="11742174" cy="2757743"/>
          </a:xfrm>
          <a:prstGeom prst="rect">
            <a:avLst/>
          </a:prstGeom>
        </p:spPr>
      </p:pic>
    </p:spTree>
    <p:extLst>
      <p:ext uri="{BB962C8B-B14F-4D97-AF65-F5344CB8AC3E}">
        <p14:creationId xmlns:p14="http://schemas.microsoft.com/office/powerpoint/2010/main" val="71748455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B19693C-6953-4938-9550-2129A0BEA7B5}"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88</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US" sz="2800" dirty="0"/>
              <a:t>Import and export data</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pic>
        <p:nvPicPr>
          <p:cNvPr id="7" name="Picture 6">
            <a:extLst>
              <a:ext uri="{FF2B5EF4-FFF2-40B4-BE49-F238E27FC236}">
                <a16:creationId xmlns:a16="http://schemas.microsoft.com/office/drawing/2014/main" id="{F4FFF253-AD7D-6FC1-D43C-2A07EFC10126}"/>
              </a:ext>
            </a:extLst>
          </p:cNvPr>
          <p:cNvPicPr>
            <a:picLocks noChangeAspect="1"/>
          </p:cNvPicPr>
          <p:nvPr/>
        </p:nvPicPr>
        <p:blipFill rotWithShape="1">
          <a:blip r:embed="rId4"/>
          <a:srcRect l="12500" t="38143" r="32500" b="41106"/>
          <a:stretch/>
        </p:blipFill>
        <p:spPr>
          <a:xfrm>
            <a:off x="489154" y="836612"/>
            <a:ext cx="11702846" cy="1906588"/>
          </a:xfrm>
          <a:prstGeom prst="rect">
            <a:avLst/>
          </a:prstGeom>
        </p:spPr>
      </p:pic>
      <p:pic>
        <p:nvPicPr>
          <p:cNvPr id="8" name="Picture 7">
            <a:extLst>
              <a:ext uri="{FF2B5EF4-FFF2-40B4-BE49-F238E27FC236}">
                <a16:creationId xmlns:a16="http://schemas.microsoft.com/office/drawing/2014/main" id="{1068177F-D61F-A093-1155-5E94C2A125E7}"/>
              </a:ext>
            </a:extLst>
          </p:cNvPr>
          <p:cNvPicPr>
            <a:picLocks noChangeAspect="1"/>
          </p:cNvPicPr>
          <p:nvPr/>
        </p:nvPicPr>
        <p:blipFill rotWithShape="1">
          <a:blip r:embed="rId5"/>
          <a:srcRect l="11493" t="38992" r="31841" b="35811"/>
          <a:stretch/>
        </p:blipFill>
        <p:spPr>
          <a:xfrm>
            <a:off x="457200" y="2894013"/>
            <a:ext cx="11353800" cy="3127375"/>
          </a:xfrm>
          <a:prstGeom prst="rect">
            <a:avLst/>
          </a:prstGeom>
        </p:spPr>
      </p:pic>
    </p:spTree>
    <p:extLst>
      <p:ext uri="{BB962C8B-B14F-4D97-AF65-F5344CB8AC3E}">
        <p14:creationId xmlns:p14="http://schemas.microsoft.com/office/powerpoint/2010/main" val="182108300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40D249-B33C-4FE6-AB08-80E0FAC0B94D}"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89</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US" sz="2800" dirty="0"/>
              <a:t>Import and export data</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pic>
        <p:nvPicPr>
          <p:cNvPr id="4" name="Picture 3">
            <a:extLst>
              <a:ext uri="{FF2B5EF4-FFF2-40B4-BE49-F238E27FC236}">
                <a16:creationId xmlns:a16="http://schemas.microsoft.com/office/drawing/2014/main" id="{060B6F4B-F16B-4EF9-1924-43FEFF436F94}"/>
              </a:ext>
            </a:extLst>
          </p:cNvPr>
          <p:cNvPicPr>
            <a:picLocks noChangeAspect="1"/>
          </p:cNvPicPr>
          <p:nvPr/>
        </p:nvPicPr>
        <p:blipFill rotWithShape="1">
          <a:blip r:embed="rId4"/>
          <a:srcRect l="12366" t="42589" r="31801" b="35178"/>
          <a:stretch/>
        </p:blipFill>
        <p:spPr>
          <a:xfrm>
            <a:off x="159774" y="990600"/>
            <a:ext cx="11651226" cy="2057400"/>
          </a:xfrm>
          <a:prstGeom prst="rect">
            <a:avLst/>
          </a:prstGeom>
        </p:spPr>
      </p:pic>
      <p:sp>
        <p:nvSpPr>
          <p:cNvPr id="6" name="Rectangle 5">
            <a:extLst>
              <a:ext uri="{FF2B5EF4-FFF2-40B4-BE49-F238E27FC236}">
                <a16:creationId xmlns:a16="http://schemas.microsoft.com/office/drawing/2014/main" id="{7CC9C853-4CDF-D753-5F51-8AF4F969499F}"/>
              </a:ext>
            </a:extLst>
          </p:cNvPr>
          <p:cNvSpPr/>
          <p:nvPr/>
        </p:nvSpPr>
        <p:spPr>
          <a:xfrm>
            <a:off x="304800" y="3150275"/>
            <a:ext cx="11277600" cy="1429622"/>
          </a:xfrm>
          <a:prstGeom prst="rect">
            <a:avLst/>
          </a:prstGeom>
        </p:spPr>
        <p:txBody>
          <a:bodyPr wrap="square">
            <a:spAutoFit/>
          </a:bodyPr>
          <a:lstStyle/>
          <a:p>
            <a:pPr>
              <a:lnSpc>
                <a:spcPct val="150000"/>
              </a:lnSpc>
            </a:pPr>
            <a:r>
              <a:rPr lang="en-US" sz="2000" b="1" dirty="0"/>
              <a:t>Reading the HTML file</a:t>
            </a:r>
            <a:endParaRPr lang="en-US" sz="2000" dirty="0"/>
          </a:p>
          <a:p>
            <a:pPr>
              <a:lnSpc>
                <a:spcPct val="150000"/>
              </a:lnSpc>
            </a:pPr>
            <a:r>
              <a:rPr lang="en-US" sz="2000" dirty="0"/>
              <a:t>For reading the HTML file, you can use </a:t>
            </a:r>
            <a:r>
              <a:rPr lang="en-US" sz="2000" dirty="0" err="1"/>
              <a:t>BeautifulSoup</a:t>
            </a:r>
            <a:r>
              <a:rPr lang="en-US" sz="2000" dirty="0"/>
              <a:t> library. Please refer to this tutorial, which will guide you how to parse HTML documents. Beginner’s guide to Web Scraping in Python (using </a:t>
            </a:r>
            <a:r>
              <a:rPr lang="en-US" sz="2000" dirty="0" err="1"/>
              <a:t>BeautifulSoup</a:t>
            </a:r>
            <a:r>
              <a:rPr lang="en-US" sz="2000" dirty="0"/>
              <a:t>)</a:t>
            </a:r>
            <a:endParaRPr lang="en-IN" sz="2000" dirty="0"/>
          </a:p>
        </p:txBody>
      </p:sp>
    </p:spTree>
    <p:extLst>
      <p:ext uri="{BB962C8B-B14F-4D97-AF65-F5344CB8AC3E}">
        <p14:creationId xmlns:p14="http://schemas.microsoft.com/office/powerpoint/2010/main" val="1564974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Date Placeholder 8"/>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C0A46D7E-E894-460E-A00F-F728BA751410}" type="datetime1">
              <a:rPr lang="en-US" smtClean="0">
                <a:solidFill>
                  <a:srgbClr val="FFFFFF"/>
                </a:solidFill>
              </a:rPr>
              <a:t>12/30/2024</a:t>
            </a:fld>
            <a:endParaRPr lang="en-US">
              <a:solidFill>
                <a:srgbClr val="FFFFFF"/>
              </a:solidFill>
            </a:endParaRPr>
          </a:p>
        </p:txBody>
      </p:sp>
      <p:sp>
        <p:nvSpPr>
          <p:cNvPr id="13" name="Footer Placeholder 12"/>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1000" kern="1200">
                <a:solidFill>
                  <a:srgbClr val="FFFFFF"/>
                </a:solidFill>
                <a:latin typeface="+mn-lt"/>
                <a:ea typeface="+mn-ea"/>
                <a:cs typeface="+mn-cs"/>
              </a:rPr>
              <a:t>Dr. Kumod Kumar Gupta     Data Analytics ACSAI0512               Unit Number 2</a:t>
            </a:r>
          </a:p>
        </p:txBody>
      </p:sp>
      <p:sp>
        <p:nvSpPr>
          <p:cNvPr id="10" name="Slide Number Placeholder 9"/>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6F15528-21DE-4FAA-801E-634DDDAF4B2B}" type="slidenum">
              <a:rPr lang="en-US">
                <a:solidFill>
                  <a:srgbClr val="FFFFFF"/>
                </a:solidFill>
              </a:rPr>
              <a:pPr>
                <a:spcAft>
                  <a:spcPts val="600"/>
                </a:spcAft>
              </a:pPr>
              <a:t>9</a:t>
            </a:fld>
            <a:endParaRPr lang="en-US">
              <a:solidFill>
                <a:srgbClr val="FFFFFF"/>
              </a:solidFill>
            </a:endParaRPr>
          </a:p>
        </p:txBody>
      </p:sp>
      <p:pic>
        <p:nvPicPr>
          <p:cNvPr id="7" name="Picture 6"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2" name="Title 1"/>
          <p:cNvSpPr>
            <a:spLocks noGrp="1"/>
          </p:cNvSpPr>
          <p:nvPr>
            <p:ph type="ctrTitle"/>
          </p:nvPr>
        </p:nvSpPr>
        <p:spPr>
          <a:xfrm>
            <a:off x="2209800" y="0"/>
            <a:ext cx="9982200" cy="909036"/>
          </a:xfr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a:noAutofit/>
          </a:bodyPr>
          <a:lstStyle/>
          <a:p>
            <a:r>
              <a:rPr lang="en-US" sz="2800" dirty="0">
                <a:cs typeface="Calibri"/>
              </a:rPr>
              <a:t>Syllabus</a:t>
            </a:r>
            <a:endParaRPr lang="en-US" sz="2800" dirty="0"/>
          </a:p>
        </p:txBody>
      </p:sp>
      <p:sp>
        <p:nvSpPr>
          <p:cNvPr id="11" name="TextBox 8">
            <a:extLst>
              <a:ext uri="{FF2B5EF4-FFF2-40B4-BE49-F238E27FC236}">
                <a16:creationId xmlns:a16="http://schemas.microsoft.com/office/drawing/2014/main" id="{95876497-49A5-E0CF-1B97-46FC4D7A12D0}"/>
              </a:ext>
            </a:extLst>
          </p:cNvPr>
          <p:cNvSpPr txBox="1"/>
          <p:nvPr/>
        </p:nvSpPr>
        <p:spPr>
          <a:xfrm>
            <a:off x="2609850" y="1714589"/>
            <a:ext cx="6194125" cy="415498"/>
          </a:xfrm>
          <a:prstGeom prst="rect">
            <a:avLst/>
          </a:prstGeom>
          <a:gradFill>
            <a:gsLst>
              <a:gs pos="0">
                <a:schemeClr val="accent6">
                  <a:shade val="51000"/>
                  <a:satMod val="130000"/>
                  <a:lumMod val="95000"/>
                </a:schemeClr>
              </a:gs>
              <a:gs pos="80000">
                <a:schemeClr val="accent6">
                  <a:shade val="93000"/>
                  <a:satMod val="130000"/>
                </a:schemeClr>
              </a:gs>
              <a:gs pos="100000">
                <a:schemeClr val="accent6">
                  <a:shade val="94000"/>
                  <a:satMod val="135000"/>
                </a:schemeClr>
              </a:gs>
            </a:gsLst>
          </a:gradFill>
          <a:effectLst>
            <a:outerShdw blurRad="40000" dist="23000" dir="5400000" rotWithShape="0">
              <a:srgbClr val="000000">
                <a:alpha val="35000"/>
              </a:srgbClr>
            </a:outerShdw>
            <a:softEdge rad="76200"/>
          </a:effectLst>
        </p:spPr>
        <p:style>
          <a:lnRef idx="0">
            <a:schemeClr val="accent6"/>
          </a:lnRef>
          <a:fillRef idx="3">
            <a:schemeClr val="accent6"/>
          </a:fillRef>
          <a:effectRef idx="3">
            <a:schemeClr val="accent6"/>
          </a:effectRef>
          <a:fontRef idx="minor">
            <a:schemeClr val="lt1"/>
          </a:fontRef>
        </p:style>
        <p:txBody>
          <a:bodyPr wrap="square" lIns="91440" tIns="45720" rIns="91440" bIns="4572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r>
              <a:rPr lang="en-IN" sz="2100" b="1" dirty="0"/>
              <a:t>UNIT-V: Data Visualization </a:t>
            </a:r>
            <a:endParaRPr lang="en-US" sz="2100" b="1" dirty="0">
              <a:cs typeface="Calibri"/>
            </a:endParaRPr>
          </a:p>
        </p:txBody>
      </p:sp>
      <p:graphicFrame>
        <p:nvGraphicFramePr>
          <p:cNvPr id="5" name="Diagram 4">
            <a:extLst>
              <a:ext uri="{FF2B5EF4-FFF2-40B4-BE49-F238E27FC236}">
                <a16:creationId xmlns:a16="http://schemas.microsoft.com/office/drawing/2014/main" id="{33E97B39-B5A6-1676-001A-58C9AE2F306E}"/>
              </a:ext>
            </a:extLst>
          </p:cNvPr>
          <p:cNvGraphicFramePr/>
          <p:nvPr>
            <p:extLst>
              <p:ext uri="{D42A27DB-BD31-4B8C-83A1-F6EECF244321}">
                <p14:modId xmlns:p14="http://schemas.microsoft.com/office/powerpoint/2010/main" val="1290815649"/>
              </p:ext>
            </p:extLst>
          </p:nvPr>
        </p:nvGraphicFramePr>
        <p:xfrm>
          <a:off x="2609850" y="2332282"/>
          <a:ext cx="8751857" cy="38496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09625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E261E2B-D169-4054-B947-A1E7DCD7FB3C}"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90</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US" sz="2800" dirty="0"/>
              <a:t>Import and export data</a:t>
            </a:r>
          </a:p>
          <a:p>
            <a:endParaRPr lang="en-US" sz="2800" dirty="0">
              <a:cs typeface="Calibri"/>
            </a:endParaRPr>
          </a:p>
        </p:txBody>
      </p:sp>
      <p:sp>
        <p:nvSpPr>
          <p:cNvPr id="2" name="Footer Placeholder 1">
            <a:extLst>
              <a:ext uri="{FF2B5EF4-FFF2-40B4-BE49-F238E27FC236}">
                <a16:creationId xmlns:a16="http://schemas.microsoft.com/office/drawing/2014/main" id="{001E963A-55B8-E87C-DA3E-05B987D9B239}"/>
              </a:ext>
            </a:extLst>
          </p:cNvPr>
          <p:cNvSpPr>
            <a:spLocks noGrp="1"/>
          </p:cNvSpPr>
          <p:nvPr>
            <p:ph type="ftr" sz="quarter" idx="11"/>
          </p:nvPr>
        </p:nvSpPr>
        <p:spPr/>
        <p:txBody>
          <a:bodyPr/>
          <a:lstStyle/>
          <a:p>
            <a:r>
              <a:rPr lang="en-US"/>
              <a:t>Dr. Kumod Kumar Gupta     Data Analytics ACSAI0512               Unit Number 2</a:t>
            </a:r>
          </a:p>
        </p:txBody>
      </p:sp>
      <p:sp>
        <p:nvSpPr>
          <p:cNvPr id="7" name="Rectangle 6">
            <a:extLst>
              <a:ext uri="{FF2B5EF4-FFF2-40B4-BE49-F238E27FC236}">
                <a16:creationId xmlns:a16="http://schemas.microsoft.com/office/drawing/2014/main" id="{41A3B108-40BC-49C3-C920-E9F748D4D7D7}"/>
              </a:ext>
            </a:extLst>
          </p:cNvPr>
          <p:cNvSpPr/>
          <p:nvPr/>
        </p:nvSpPr>
        <p:spPr>
          <a:xfrm>
            <a:off x="457200" y="838200"/>
            <a:ext cx="11734800" cy="923330"/>
          </a:xfrm>
          <a:prstGeom prst="rect">
            <a:avLst/>
          </a:prstGeom>
        </p:spPr>
        <p:txBody>
          <a:bodyPr wrap="square">
            <a:spAutoFit/>
          </a:bodyPr>
          <a:lstStyle/>
          <a:p>
            <a:r>
              <a:rPr lang="en-US" b="1" dirty="0">
                <a:latin typeface="Times New Roman" panose="02020603050405020304" pitchFamily="18" charset="0"/>
                <a:cs typeface="Times New Roman" panose="02020603050405020304" pitchFamily="18" charset="0"/>
              </a:rPr>
              <a:t>PDF file format</a:t>
            </a:r>
          </a:p>
          <a:p>
            <a:r>
              <a:rPr lang="en-US" dirty="0">
                <a:latin typeface="Times New Roman" panose="02020603050405020304" pitchFamily="18" charset="0"/>
                <a:cs typeface="Times New Roman" panose="02020603050405020304" pitchFamily="18" charset="0"/>
              </a:rPr>
              <a:t>PDF (Portable Document Format) is an incredibly useful format used for interpretation and display of text documents along with incorporated graphics. A special feature of a PDF file is that it can be secured by a password.</a:t>
            </a:r>
            <a:endParaRPr lang="en-IN"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EA38411B-4E5E-B479-D492-E4251C4DDC50}"/>
              </a:ext>
            </a:extLst>
          </p:cNvPr>
          <p:cNvSpPr/>
          <p:nvPr/>
        </p:nvSpPr>
        <p:spPr>
          <a:xfrm>
            <a:off x="457200" y="2139077"/>
            <a:ext cx="11506200" cy="3835024"/>
          </a:xfrm>
          <a:prstGeom prst="rect">
            <a:avLst/>
          </a:prstGeom>
        </p:spPr>
        <p:txBody>
          <a:bodyPr wrap="square">
            <a:spAutoFit/>
          </a:bodyPr>
          <a:lstStyle/>
          <a:p>
            <a:pPr>
              <a:lnSpc>
                <a:spcPct val="150000"/>
              </a:lnSpc>
            </a:pPr>
            <a:r>
              <a:rPr lang="en-US" sz="2000" b="1" dirty="0">
                <a:latin typeface="Times New Roman" panose="02020603050405020304" pitchFamily="18" charset="0"/>
                <a:cs typeface="Times New Roman" panose="02020603050405020304" pitchFamily="18" charset="0"/>
              </a:rPr>
              <a:t>Reading a PDF file</a:t>
            </a:r>
          </a:p>
          <a:p>
            <a:pPr>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On the other hand, reading a PDF format through a program is a complex task. Although there exists a library which do a good job in parsing PDF file, one of them is </a:t>
            </a:r>
            <a:r>
              <a:rPr lang="en-US" dirty="0" err="1">
                <a:latin typeface="Times New Roman" panose="02020603050405020304" pitchFamily="18" charset="0"/>
                <a:cs typeface="Times New Roman" panose="02020603050405020304" pitchFamily="18" charset="0"/>
              </a:rPr>
              <a:t>PDFMiner</a:t>
            </a:r>
            <a:r>
              <a:rPr lang="en-US" dirty="0">
                <a:latin typeface="Times New Roman" panose="02020603050405020304" pitchFamily="18" charset="0"/>
                <a:cs typeface="Times New Roman" panose="02020603050405020304" pitchFamily="18" charset="0"/>
              </a:rPr>
              <a:t>. To read a PDF file through </a:t>
            </a:r>
            <a:r>
              <a:rPr lang="en-US" dirty="0" err="1">
                <a:latin typeface="Times New Roman" panose="02020603050405020304" pitchFamily="18" charset="0"/>
                <a:cs typeface="Times New Roman" panose="02020603050405020304" pitchFamily="18" charset="0"/>
              </a:rPr>
              <a:t>PDFMiner</a:t>
            </a:r>
            <a:r>
              <a:rPr lang="en-US" dirty="0">
                <a:latin typeface="Times New Roman" panose="02020603050405020304" pitchFamily="18" charset="0"/>
                <a:cs typeface="Times New Roman" panose="02020603050405020304" pitchFamily="18" charset="0"/>
              </a:rPr>
              <a:t>, you have to:</a:t>
            </a:r>
          </a:p>
          <a:p>
            <a:pPr>
              <a:lnSpc>
                <a:spcPct val="150000"/>
              </a:lnSpc>
            </a:pPr>
            <a:r>
              <a:rPr lang="en-US" dirty="0">
                <a:latin typeface="Times New Roman" panose="02020603050405020304" pitchFamily="18" charset="0"/>
                <a:cs typeface="Times New Roman" panose="02020603050405020304" pitchFamily="18" charset="0"/>
              </a:rPr>
              <a:t>Download </a:t>
            </a:r>
            <a:r>
              <a:rPr lang="en-US" dirty="0" err="1">
                <a:latin typeface="Times New Roman" panose="02020603050405020304" pitchFamily="18" charset="0"/>
                <a:cs typeface="Times New Roman" panose="02020603050405020304" pitchFamily="18" charset="0"/>
              </a:rPr>
              <a:t>PDFMiner</a:t>
            </a:r>
            <a:r>
              <a:rPr lang="en-US" dirty="0">
                <a:latin typeface="Times New Roman" panose="02020603050405020304" pitchFamily="18" charset="0"/>
                <a:cs typeface="Times New Roman" panose="02020603050405020304" pitchFamily="18" charset="0"/>
              </a:rPr>
              <a:t> and install it through the website</a:t>
            </a:r>
          </a:p>
          <a:p>
            <a:pPr>
              <a:lnSpc>
                <a:spcPct val="150000"/>
              </a:lnSpc>
            </a:pPr>
            <a:r>
              <a:rPr lang="en-US" dirty="0">
                <a:latin typeface="Times New Roman" panose="02020603050405020304" pitchFamily="18" charset="0"/>
                <a:cs typeface="Times New Roman" panose="02020603050405020304" pitchFamily="18" charset="0"/>
              </a:rPr>
              <a:t>https://euske.github.io/pdfminer/</a:t>
            </a:r>
            <a:endParaRPr lang="en-US" i="1" dirty="0">
              <a:latin typeface="Times New Roman" panose="02020603050405020304" pitchFamily="18" charset="0"/>
              <a:cs typeface="Times New Roman" panose="02020603050405020304" pitchFamily="18" charset="0"/>
            </a:endParaRPr>
          </a:p>
          <a:p>
            <a:pPr>
              <a:lnSpc>
                <a:spcPct val="150000"/>
              </a:lnSpc>
            </a:pPr>
            <a:r>
              <a:rPr lang="en-US" i="1" dirty="0">
                <a:latin typeface="Times New Roman" panose="02020603050405020304" pitchFamily="18" charset="0"/>
                <a:cs typeface="Times New Roman" panose="02020603050405020304" pitchFamily="18" charset="0"/>
              </a:rPr>
              <a:t>Extract PDF file by the following code</a:t>
            </a:r>
          </a:p>
          <a:p>
            <a:pPr>
              <a:lnSpc>
                <a:spcPct val="150000"/>
              </a:lnSpc>
            </a:pPr>
            <a:r>
              <a:rPr lang="en-US" i="1" dirty="0">
                <a:latin typeface="Times New Roman" panose="02020603050405020304" pitchFamily="18" charset="0"/>
                <a:cs typeface="Times New Roman" panose="02020603050405020304" pitchFamily="18" charset="0"/>
              </a:rPr>
              <a:t>pdf2txt.py &lt;</a:t>
            </a:r>
            <a:r>
              <a:rPr lang="en-US" i="1" dirty="0" err="1">
                <a:latin typeface="Times New Roman" panose="02020603050405020304" pitchFamily="18" charset="0"/>
                <a:cs typeface="Times New Roman" panose="02020603050405020304" pitchFamily="18" charset="0"/>
              </a:rPr>
              <a:t>pdf_file</a:t>
            </a:r>
            <a:r>
              <a:rPr lang="en-US" i="1" dirty="0">
                <a:latin typeface="Times New Roman" panose="02020603050405020304" pitchFamily="18" charset="0"/>
                <a:cs typeface="Times New Roman" panose="02020603050405020304" pitchFamily="18" charset="0"/>
              </a:rPr>
              <a:t>&gt;.pdf</a:t>
            </a:r>
          </a:p>
          <a:p>
            <a:pPr>
              <a:lnSpc>
                <a:spcPct val="150000"/>
              </a:lnSpc>
            </a:pPr>
            <a:endParaRPr lang="en-IN" dirty="0"/>
          </a:p>
        </p:txBody>
      </p:sp>
    </p:spTree>
    <p:extLst>
      <p:ext uri="{BB962C8B-B14F-4D97-AF65-F5344CB8AC3E}">
        <p14:creationId xmlns:p14="http://schemas.microsoft.com/office/powerpoint/2010/main" val="343592050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F6BD79FE-AF21-481E-9500-A4B07E1E2238}"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91</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ea typeface="Calibri"/>
                <a:cs typeface="Calibri"/>
              </a:rPr>
              <a:t>Weekly/Monthly Assignment </a:t>
            </a: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1" y="1259487"/>
            <a:ext cx="11332233" cy="4679828"/>
          </a:xfrm>
        </p:spPr>
        <p:txBody>
          <a:bodyPr>
            <a:normAutofit fontScale="90000"/>
          </a:bodyPr>
          <a:lstStyle/>
          <a:p>
            <a:pPr algn="l"/>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endParaRPr lang="en-US" sz="2000">
              <a:latin typeface="Times New Roman"/>
              <a:ea typeface="Calibri"/>
              <a:cs typeface="Arial"/>
            </a:endParaRPr>
          </a:p>
          <a:p>
            <a:pPr algn="l"/>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dirty="0"/>
            </a:br>
            <a:endParaRPr lang="en-US">
              <a:ea typeface="Calibri"/>
              <a:cs typeface="Calibri"/>
            </a:endParaRPr>
          </a:p>
        </p:txBody>
      </p:sp>
      <p:sp>
        <p:nvSpPr>
          <p:cNvPr id="6" name="TextBox 5">
            <a:extLst>
              <a:ext uri="{FF2B5EF4-FFF2-40B4-BE49-F238E27FC236}">
                <a16:creationId xmlns:a16="http://schemas.microsoft.com/office/drawing/2014/main" id="{292E8E3E-52C6-43F7-F00E-B5B8CDACC02F}"/>
              </a:ext>
            </a:extLst>
          </p:cNvPr>
          <p:cNvSpPr txBox="1"/>
          <p:nvPr/>
        </p:nvSpPr>
        <p:spPr>
          <a:xfrm>
            <a:off x="971910" y="1245080"/>
            <a:ext cx="10852029"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AutoNum type="arabicPeriod"/>
            </a:pPr>
            <a:r>
              <a:rPr lang="en-US" sz="2000" dirty="0">
                <a:latin typeface="Times New Roman"/>
                <a:cs typeface="Calibri"/>
              </a:rPr>
              <a:t>How do you identify data sources?</a:t>
            </a:r>
          </a:p>
          <a:p>
            <a:pPr marL="457200" indent="-457200">
              <a:buAutoNum type="arabicPeriod"/>
            </a:pPr>
            <a:r>
              <a:rPr lang="en-US" sz="2000" dirty="0">
                <a:latin typeface="Times New Roman"/>
                <a:cs typeface="Calibri"/>
              </a:rPr>
              <a:t>What is primary source of data?</a:t>
            </a:r>
          </a:p>
          <a:p>
            <a:pPr marL="457200" indent="-457200">
              <a:buAutoNum type="arabicPeriod"/>
            </a:pPr>
            <a:r>
              <a:rPr lang="en-US" sz="2000" dirty="0">
                <a:latin typeface="Times New Roman"/>
                <a:cs typeface="Calibri"/>
              </a:rPr>
              <a:t>What is meant by data manipulation?</a:t>
            </a:r>
          </a:p>
          <a:p>
            <a:pPr marL="457200" indent="-457200">
              <a:buAutoNum type="arabicPeriod"/>
            </a:pPr>
            <a:r>
              <a:rPr lang="en-US" sz="2000" dirty="0">
                <a:latin typeface="Times New Roman"/>
                <a:cs typeface="Calibri"/>
              </a:rPr>
              <a:t>Give two examples of numerical data.</a:t>
            </a:r>
          </a:p>
          <a:p>
            <a:pPr marL="457200" indent="-457200">
              <a:buAutoNum type="arabicPeriod"/>
            </a:pPr>
            <a:r>
              <a:rPr lang="en-US" sz="2000" dirty="0">
                <a:latin typeface="Times New Roman"/>
                <a:cs typeface="Calibri"/>
              </a:rPr>
              <a:t>Why do we represent data graphically.</a:t>
            </a:r>
          </a:p>
          <a:p>
            <a:pPr marL="457200" indent="-457200">
              <a:buAutoNum type="arabicPeriod"/>
            </a:pPr>
            <a:r>
              <a:rPr lang="en-US" sz="2000">
                <a:latin typeface="Times New Roman"/>
                <a:cs typeface="Calibri"/>
              </a:rPr>
              <a:t>What is a dataset?</a:t>
            </a:r>
            <a:endParaRPr lang="en-US" sz="2000" dirty="0">
              <a:latin typeface="Times New Roman"/>
              <a:cs typeface="Calibri"/>
            </a:endParaRPr>
          </a:p>
          <a:p>
            <a:pPr marL="457200" indent="-457200">
              <a:buAutoNum type="arabicPeriod"/>
            </a:pPr>
            <a:r>
              <a:rPr lang="en-US" sz="2000" dirty="0">
                <a:latin typeface="Times New Roman"/>
                <a:cs typeface="Calibri"/>
              </a:rPr>
              <a:t>What is high and low dimension data?</a:t>
            </a:r>
          </a:p>
          <a:p>
            <a:pPr marL="457200" indent="-457200">
              <a:buAutoNum type="arabicPeriod"/>
            </a:pPr>
            <a:r>
              <a:rPr lang="en-US" sz="2000" dirty="0">
                <a:latin typeface="Times New Roman"/>
                <a:cs typeface="Calibri"/>
              </a:rPr>
              <a:t>What is transactional data?</a:t>
            </a:r>
          </a:p>
          <a:p>
            <a:pPr marL="457200" indent="-457200">
              <a:buAutoNum type="arabicPeriod"/>
            </a:pPr>
            <a:r>
              <a:rPr lang="en-US" sz="2000" dirty="0">
                <a:latin typeface="Times New Roman"/>
                <a:cs typeface="Calibri"/>
              </a:rPr>
              <a:t>What is the difference between data manipulation and data modification?</a:t>
            </a:r>
          </a:p>
          <a:p>
            <a:pPr marL="457200" indent="-457200">
              <a:buAutoNum type="arabicPeriod"/>
            </a:pPr>
            <a:r>
              <a:rPr lang="en-US" sz="2000" dirty="0">
                <a:latin typeface="Times New Roman"/>
                <a:cs typeface="Calibri"/>
              </a:rPr>
              <a:t>List various methods to collect primary data.</a:t>
            </a:r>
          </a:p>
          <a:p>
            <a:pPr marL="457200" indent="-457200">
              <a:buAutoNum type="arabicPeriod"/>
            </a:pPr>
            <a:endParaRPr lang="en-US" sz="2000" dirty="0">
              <a:latin typeface="Times New Roman"/>
              <a:cs typeface="Calibri"/>
            </a:endParaRPr>
          </a:p>
        </p:txBody>
      </p:sp>
      <p:sp>
        <p:nvSpPr>
          <p:cNvPr id="2" name="Footer Placeholder 1">
            <a:extLst>
              <a:ext uri="{FF2B5EF4-FFF2-40B4-BE49-F238E27FC236}">
                <a16:creationId xmlns:a16="http://schemas.microsoft.com/office/drawing/2014/main" id="{004667DC-15DA-3344-C80C-496156E86910}"/>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62094502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48E50C4-088A-4BEE-A5BE-14D41E03DADB}"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92</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ea typeface="Calibri"/>
                <a:cs typeface="Calibri"/>
              </a:rPr>
              <a:t>Weekly/Monthly Assignment </a:t>
            </a: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1" y="1259487"/>
            <a:ext cx="11332233" cy="4679828"/>
          </a:xfrm>
        </p:spPr>
        <p:txBody>
          <a:bodyPr>
            <a:normAutofit fontScale="90000"/>
          </a:bodyPr>
          <a:lstStyle/>
          <a:p>
            <a:pPr algn="l"/>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endParaRPr lang="en-US" sz="2000">
              <a:latin typeface="Times New Roman"/>
              <a:ea typeface="Calibri"/>
              <a:cs typeface="Arial"/>
            </a:endParaRPr>
          </a:p>
          <a:p>
            <a:pPr algn="l"/>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dirty="0"/>
            </a:br>
            <a:endParaRPr lang="en-US">
              <a:ea typeface="Calibri"/>
              <a:cs typeface="Calibri"/>
            </a:endParaRPr>
          </a:p>
        </p:txBody>
      </p:sp>
      <p:sp>
        <p:nvSpPr>
          <p:cNvPr id="2" name="Footer Placeholder 1">
            <a:extLst>
              <a:ext uri="{FF2B5EF4-FFF2-40B4-BE49-F238E27FC236}">
                <a16:creationId xmlns:a16="http://schemas.microsoft.com/office/drawing/2014/main" id="{004667DC-15DA-3344-C80C-496156E86910}"/>
              </a:ext>
            </a:extLst>
          </p:cNvPr>
          <p:cNvSpPr>
            <a:spLocks noGrp="1"/>
          </p:cNvSpPr>
          <p:nvPr>
            <p:ph type="ftr" sz="quarter" idx="11"/>
          </p:nvPr>
        </p:nvSpPr>
        <p:spPr/>
        <p:txBody>
          <a:bodyPr/>
          <a:lstStyle/>
          <a:p>
            <a:r>
              <a:rPr lang="en-US"/>
              <a:t>Dr. Kumod Kumar Gupta     Data Analytics ACSAI0512               Unit Number 2</a:t>
            </a:r>
          </a:p>
        </p:txBody>
      </p:sp>
      <p:sp>
        <p:nvSpPr>
          <p:cNvPr id="7" name="Rectangle 6">
            <a:extLst>
              <a:ext uri="{FF2B5EF4-FFF2-40B4-BE49-F238E27FC236}">
                <a16:creationId xmlns:a16="http://schemas.microsoft.com/office/drawing/2014/main" id="{F374B0E6-924F-DE26-5BF4-8A1401492061}"/>
              </a:ext>
            </a:extLst>
          </p:cNvPr>
          <p:cNvSpPr/>
          <p:nvPr/>
        </p:nvSpPr>
        <p:spPr>
          <a:xfrm>
            <a:off x="441960" y="1219200"/>
            <a:ext cx="9982200" cy="4985980"/>
          </a:xfrm>
          <a:prstGeom prst="rect">
            <a:avLst/>
          </a:prstGeom>
        </p:spPr>
        <p:txBody>
          <a:bodyPr wrap="square">
            <a:spAutoFit/>
          </a:bodyPr>
          <a:lstStyle/>
          <a:p>
            <a:pPr marL="342900" indent="-342900" algn="just">
              <a:lnSpc>
                <a:spcPct val="150000"/>
              </a:lnSpc>
              <a:buFont typeface="+mj-lt"/>
              <a:buAutoNum type="arabicPeriod"/>
            </a:pPr>
            <a:r>
              <a:rPr lang="en-IN" sz="2000" i="0" dirty="0">
                <a:solidFill>
                  <a:srgbClr val="000000"/>
                </a:solidFill>
                <a:effectLst/>
                <a:latin typeface="arial" panose="020B0604020202020204" pitchFamily="34" charset="0"/>
              </a:rPr>
              <a:t>What is Data Manipulation?</a:t>
            </a:r>
            <a:endParaRPr lang="en-IN" sz="2000" dirty="0">
              <a:solidFill>
                <a:srgbClr val="000000"/>
              </a:solidFill>
              <a:latin typeface="var(--cs-font-headings-family)"/>
            </a:endParaRPr>
          </a:p>
          <a:p>
            <a:pPr marL="342900" indent="-342900" algn="just">
              <a:lnSpc>
                <a:spcPct val="150000"/>
              </a:lnSpc>
              <a:buFont typeface="+mj-lt"/>
              <a:buAutoNum type="arabicPeriod"/>
            </a:pPr>
            <a:r>
              <a:rPr lang="en-US" sz="2000" i="0" dirty="0">
                <a:solidFill>
                  <a:srgbClr val="000000"/>
                </a:solidFill>
                <a:effectLst/>
                <a:latin typeface="arial" panose="020B0604020202020204" pitchFamily="34" charset="0"/>
              </a:rPr>
              <a:t>Define Outliers. How are they identified?</a:t>
            </a:r>
          </a:p>
          <a:p>
            <a:pPr marL="342900" indent="-342900" algn="just">
              <a:lnSpc>
                <a:spcPct val="150000"/>
              </a:lnSpc>
              <a:buFont typeface="+mj-lt"/>
              <a:buAutoNum type="arabicPeriod"/>
            </a:pPr>
            <a:r>
              <a:rPr lang="en-US" sz="2000" i="0" dirty="0">
                <a:solidFill>
                  <a:srgbClr val="000000"/>
                </a:solidFill>
                <a:effectLst/>
                <a:latin typeface="arial" panose="020B0604020202020204" pitchFamily="34" charset="0"/>
              </a:rPr>
              <a:t>Name some methods to deal with missing value imputation?</a:t>
            </a:r>
          </a:p>
          <a:p>
            <a:pPr marL="342900" indent="-342900" algn="just">
              <a:lnSpc>
                <a:spcPct val="150000"/>
              </a:lnSpc>
              <a:buFont typeface="+mj-lt"/>
              <a:buAutoNum type="arabicPeriod"/>
            </a:pPr>
            <a:r>
              <a:rPr lang="en-US" sz="2000" i="0" dirty="0">
                <a:solidFill>
                  <a:srgbClr val="000000"/>
                </a:solidFill>
                <a:effectLst/>
                <a:latin typeface="arial" panose="020B0604020202020204" pitchFamily="34" charset="0"/>
              </a:rPr>
              <a:t>Explain the standardization scaling method to normalize data</a:t>
            </a:r>
            <a:r>
              <a:rPr lang="en-US" sz="2000" dirty="0">
                <a:solidFill>
                  <a:srgbClr val="000000"/>
                </a:solidFill>
                <a:latin typeface="arial" panose="020B0604020202020204" pitchFamily="34" charset="0"/>
              </a:rPr>
              <a:t>.</a:t>
            </a:r>
          </a:p>
          <a:p>
            <a:pPr marL="342900" indent="-342900" algn="just">
              <a:lnSpc>
                <a:spcPct val="150000"/>
              </a:lnSpc>
              <a:buFont typeface="+mj-lt"/>
              <a:buAutoNum type="arabicPeriod"/>
            </a:pPr>
            <a:r>
              <a:rPr lang="en-US" sz="2000" i="0" dirty="0">
                <a:solidFill>
                  <a:srgbClr val="000000"/>
                </a:solidFill>
                <a:effectLst/>
                <a:latin typeface="arial" panose="020B0604020202020204" pitchFamily="34" charset="0"/>
              </a:rPr>
              <a:t>Name top 2 techniques to handle missing data.</a:t>
            </a:r>
          </a:p>
          <a:p>
            <a:pPr marL="342900" indent="-342900" algn="just">
              <a:lnSpc>
                <a:spcPct val="150000"/>
              </a:lnSpc>
              <a:buFont typeface="+mj-lt"/>
              <a:buAutoNum type="arabicPeriod"/>
            </a:pPr>
            <a:r>
              <a:rPr lang="en-IN" sz="2000" i="0" dirty="0">
                <a:solidFill>
                  <a:srgbClr val="000000"/>
                </a:solidFill>
                <a:effectLst/>
                <a:latin typeface="arial" panose="020B0604020202020204" pitchFamily="34" charset="0"/>
              </a:rPr>
              <a:t>Define standardization</a:t>
            </a:r>
            <a:r>
              <a:rPr lang="en-US" sz="2000" dirty="0">
                <a:solidFill>
                  <a:srgbClr val="000000"/>
                </a:solidFill>
                <a:latin typeface="arial" panose="020B0604020202020204" pitchFamily="34" charset="0"/>
              </a:rPr>
              <a:t>.</a:t>
            </a:r>
          </a:p>
          <a:p>
            <a:pPr marL="457200" indent="-457200">
              <a:lnSpc>
                <a:spcPct val="150000"/>
              </a:lnSpc>
              <a:buFont typeface="+mj-lt"/>
              <a:buAutoNum type="arabicPeriod"/>
            </a:pPr>
            <a:r>
              <a:rPr lang="en-US" sz="2000" i="0" dirty="0">
                <a:effectLst/>
              </a:rPr>
              <a:t>What precautions shall we take while using secondary data?</a:t>
            </a:r>
            <a:endParaRPr lang="en-US" sz="2000" dirty="0"/>
          </a:p>
          <a:p>
            <a:pPr marL="457200" indent="-457200">
              <a:lnSpc>
                <a:spcPct val="150000"/>
              </a:lnSpc>
              <a:buFont typeface="+mj-lt"/>
              <a:buAutoNum type="arabicPeriod"/>
            </a:pPr>
            <a:r>
              <a:rPr lang="en-US" sz="2000" i="0" dirty="0">
                <a:effectLst/>
              </a:rPr>
              <a:t>What are the methods of primary data collection?</a:t>
            </a:r>
          </a:p>
          <a:p>
            <a:pPr marL="457200" indent="-457200">
              <a:lnSpc>
                <a:spcPct val="150000"/>
              </a:lnSpc>
              <a:buFont typeface="+mj-lt"/>
              <a:buAutoNum type="arabicPeriod"/>
            </a:pPr>
            <a:r>
              <a:rPr lang="en-IN" sz="2000" i="0" dirty="0">
                <a:effectLst/>
              </a:rPr>
              <a:t>What is Categorical Data?</a:t>
            </a:r>
          </a:p>
          <a:p>
            <a:pPr marL="342900" indent="-342900" algn="just">
              <a:lnSpc>
                <a:spcPct val="150000"/>
              </a:lnSpc>
              <a:buFont typeface="+mj-lt"/>
              <a:buAutoNum type="arabicPeriod"/>
            </a:pPr>
            <a:endParaRPr lang="en-US" sz="2000" dirty="0">
              <a:solidFill>
                <a:srgbClr val="000000"/>
              </a:solidFill>
              <a:latin typeface="arial" panose="020B0604020202020204" pitchFamily="34" charset="0"/>
            </a:endParaRPr>
          </a:p>
          <a:p>
            <a:pPr algn="just"/>
            <a:endParaRPr lang="en-US" dirty="0"/>
          </a:p>
        </p:txBody>
      </p:sp>
    </p:spTree>
    <p:extLst>
      <p:ext uri="{BB962C8B-B14F-4D97-AF65-F5344CB8AC3E}">
        <p14:creationId xmlns:p14="http://schemas.microsoft.com/office/powerpoint/2010/main" val="195639559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8F8AF75-34A1-4710-A4C7-EBA05CA5E359}"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93</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ea typeface="Calibri"/>
                <a:cs typeface="Calibri"/>
              </a:rPr>
              <a:t>Glossary Questions</a:t>
            </a: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1" y="1259487"/>
            <a:ext cx="11332233" cy="4679828"/>
          </a:xfrm>
        </p:spPr>
        <p:txBody>
          <a:bodyPr>
            <a:normAutofit fontScale="90000"/>
          </a:bodyPr>
          <a:lstStyle/>
          <a:p>
            <a:pPr algn="l"/>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endParaRPr lang="en-US" sz="2000">
              <a:latin typeface="Times New Roman"/>
              <a:ea typeface="Calibri"/>
              <a:cs typeface="Arial"/>
            </a:endParaRPr>
          </a:p>
          <a:p>
            <a:pPr algn="l"/>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dirty="0"/>
            </a:br>
            <a:endParaRPr lang="en-US">
              <a:ea typeface="Calibri"/>
              <a:cs typeface="Calibri"/>
            </a:endParaRPr>
          </a:p>
        </p:txBody>
      </p:sp>
      <p:sp>
        <p:nvSpPr>
          <p:cNvPr id="6" name="TextBox 5">
            <a:extLst>
              <a:ext uri="{FF2B5EF4-FFF2-40B4-BE49-F238E27FC236}">
                <a16:creationId xmlns:a16="http://schemas.microsoft.com/office/drawing/2014/main" id="{292E8E3E-52C6-43F7-F00E-B5B8CDACC02F}"/>
              </a:ext>
            </a:extLst>
          </p:cNvPr>
          <p:cNvSpPr txBox="1"/>
          <p:nvPr/>
        </p:nvSpPr>
        <p:spPr>
          <a:xfrm>
            <a:off x="971910" y="1245080"/>
            <a:ext cx="10852029" cy="24222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spcBef>
                <a:spcPct val="20000"/>
              </a:spcBef>
              <a:buAutoNum type="arabicPeriod"/>
            </a:pPr>
            <a:r>
              <a:rPr lang="en-US" dirty="0">
                <a:latin typeface="Calibri"/>
                <a:cs typeface="Calibri"/>
              </a:rPr>
              <a:t>Type of numeric data includes …...............</a:t>
            </a:r>
            <a:endParaRPr lang="en-US" dirty="0">
              <a:cs typeface="Calibri"/>
            </a:endParaRPr>
          </a:p>
          <a:p>
            <a:pPr marL="342900" indent="-342900">
              <a:spcBef>
                <a:spcPct val="20000"/>
              </a:spcBef>
              <a:buAutoNum type="arabicPeriod"/>
            </a:pPr>
            <a:r>
              <a:rPr lang="en-US">
                <a:cs typeface="Calibri"/>
              </a:rPr>
              <a:t>XML is an example of …................</a:t>
            </a:r>
            <a:endParaRPr lang="en-US" dirty="0">
              <a:cs typeface="Calibri"/>
            </a:endParaRPr>
          </a:p>
          <a:p>
            <a:pPr marL="342900" indent="-342900">
              <a:spcBef>
                <a:spcPct val="20000"/>
              </a:spcBef>
              <a:buAutoNum type="arabicPeriod"/>
            </a:pPr>
            <a:r>
              <a:rPr lang="en-US" dirty="0">
                <a:latin typeface="Calibri"/>
                <a:cs typeface="Calibri"/>
              </a:rPr>
              <a:t>Primary data is original data?</a:t>
            </a:r>
          </a:p>
          <a:p>
            <a:pPr marL="342900" indent="-342900">
              <a:spcBef>
                <a:spcPct val="20000"/>
              </a:spcBef>
              <a:buAutoNum type="arabicPeriod"/>
            </a:pPr>
            <a:r>
              <a:rPr lang="en-US">
                <a:latin typeface="Calibri"/>
                <a:cs typeface="Calibri"/>
              </a:rPr>
              <a:t>Numeric data is also known as...............</a:t>
            </a:r>
            <a:endParaRPr lang="en-US" dirty="0">
              <a:latin typeface="Calibri"/>
              <a:cs typeface="Calibri"/>
            </a:endParaRPr>
          </a:p>
          <a:p>
            <a:pPr marL="342900" indent="-342900">
              <a:spcBef>
                <a:spcPct val="20000"/>
              </a:spcBef>
              <a:buAutoNum type="arabicPeriod"/>
            </a:pPr>
            <a:r>
              <a:rPr lang="en-US" dirty="0">
                <a:latin typeface="Calibri"/>
                <a:cs typeface="Calibri"/>
              </a:rPr>
              <a:t>Sharing of user's location comes under..............</a:t>
            </a:r>
          </a:p>
          <a:p>
            <a:pPr>
              <a:lnSpc>
                <a:spcPct val="150000"/>
              </a:lnSpc>
            </a:pPr>
            <a:endParaRPr lang="en-US" dirty="0">
              <a:latin typeface="Calibri"/>
              <a:cs typeface="Calibri"/>
            </a:endParaRPr>
          </a:p>
          <a:p>
            <a:pPr marL="457200" indent="-457200">
              <a:buAutoNum type="arabicPeriod"/>
            </a:pPr>
            <a:endParaRPr lang="en-US" sz="2000" dirty="0">
              <a:latin typeface="Times New Roman"/>
              <a:cs typeface="Calibri"/>
            </a:endParaRPr>
          </a:p>
        </p:txBody>
      </p:sp>
      <p:sp>
        <p:nvSpPr>
          <p:cNvPr id="2" name="Footer Placeholder 1">
            <a:extLst>
              <a:ext uri="{FF2B5EF4-FFF2-40B4-BE49-F238E27FC236}">
                <a16:creationId xmlns:a16="http://schemas.microsoft.com/office/drawing/2014/main" id="{3A1F55FC-3FFF-2522-188A-D7821C4A3585}"/>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25953047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3A2A624-A3B8-4D80-B37C-2D825DCCC96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94</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ea typeface="Calibri"/>
                <a:cs typeface="Calibri"/>
              </a:rPr>
              <a:t>References</a:t>
            </a: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1" y="1259487"/>
            <a:ext cx="11332233" cy="4679828"/>
          </a:xfrm>
        </p:spPr>
        <p:txBody>
          <a:bodyPr>
            <a:normAutofit fontScale="90000"/>
          </a:bodyPr>
          <a:lstStyle/>
          <a:p>
            <a:pPr algn="l"/>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endParaRPr lang="en-US" sz="2000">
              <a:latin typeface="Times New Roman"/>
              <a:ea typeface="Calibri"/>
              <a:cs typeface="Arial"/>
            </a:endParaRPr>
          </a:p>
          <a:p>
            <a:pPr algn="l"/>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dirty="0"/>
            </a:br>
            <a:endParaRPr lang="en-US">
              <a:ea typeface="Calibri"/>
              <a:cs typeface="Calibri"/>
            </a:endParaRPr>
          </a:p>
        </p:txBody>
      </p:sp>
      <p:pic>
        <p:nvPicPr>
          <p:cNvPr id="2" name="Picture 1" descr="A black and blue rectangle with text&#10;&#10;Description automatically generated">
            <a:extLst>
              <a:ext uri="{FF2B5EF4-FFF2-40B4-BE49-F238E27FC236}">
                <a16:creationId xmlns:a16="http://schemas.microsoft.com/office/drawing/2014/main" id="{6AFA8946-2D81-BD2F-B027-978519F0870B}"/>
              </a:ext>
            </a:extLst>
          </p:cNvPr>
          <p:cNvPicPr>
            <a:picLocks noChangeAspect="1"/>
          </p:cNvPicPr>
          <p:nvPr/>
        </p:nvPicPr>
        <p:blipFill>
          <a:blip r:embed="rId4"/>
          <a:stretch>
            <a:fillRect/>
          </a:stretch>
        </p:blipFill>
        <p:spPr>
          <a:xfrm>
            <a:off x="2591070" y="1249213"/>
            <a:ext cx="8620125" cy="1771650"/>
          </a:xfrm>
          <a:prstGeom prst="rect">
            <a:avLst/>
          </a:prstGeom>
        </p:spPr>
      </p:pic>
      <p:pic>
        <p:nvPicPr>
          <p:cNvPr id="7" name="Picture 6" descr="A close up of a list&#10;&#10;Description automatically generated">
            <a:extLst>
              <a:ext uri="{FF2B5EF4-FFF2-40B4-BE49-F238E27FC236}">
                <a16:creationId xmlns:a16="http://schemas.microsoft.com/office/drawing/2014/main" id="{B0A17BD8-874E-0E9B-FAC9-F146933C24F6}"/>
              </a:ext>
            </a:extLst>
          </p:cNvPr>
          <p:cNvPicPr>
            <a:picLocks noChangeAspect="1"/>
          </p:cNvPicPr>
          <p:nvPr/>
        </p:nvPicPr>
        <p:blipFill>
          <a:blip r:embed="rId5"/>
          <a:stretch>
            <a:fillRect/>
          </a:stretch>
        </p:blipFill>
        <p:spPr>
          <a:xfrm>
            <a:off x="2600505" y="3023558"/>
            <a:ext cx="8630009" cy="2133600"/>
          </a:xfrm>
          <a:prstGeom prst="rect">
            <a:avLst/>
          </a:prstGeom>
        </p:spPr>
      </p:pic>
      <p:sp>
        <p:nvSpPr>
          <p:cNvPr id="6" name="Footer Placeholder 5">
            <a:extLst>
              <a:ext uri="{FF2B5EF4-FFF2-40B4-BE49-F238E27FC236}">
                <a16:creationId xmlns:a16="http://schemas.microsoft.com/office/drawing/2014/main" id="{A152A240-2D31-B7F8-0B3A-68E24CBA59A1}"/>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412488962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8" name="Google Shape;248;p15"/>
          <p:cNvSpPr txBox="1">
            <a:spLocks noGrp="1"/>
          </p:cNvSpPr>
          <p:nvPr>
            <p:ph type="dt" idx="10"/>
          </p:nvPr>
        </p:nvSpPr>
        <p:spPr>
          <a:xfrm>
            <a:off x="1981200" y="6356351"/>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EBDABE0-1A30-4CFD-8F9B-592B3C2FF106}" type="datetime1">
              <a:rPr lang="en-US" smtClean="0"/>
              <a:t>12/30/2024</a:t>
            </a:fld>
            <a:endParaRPr/>
          </a:p>
        </p:txBody>
      </p:sp>
      <p:sp>
        <p:nvSpPr>
          <p:cNvPr id="249" name="Google Shape;249;p15"/>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95</a:t>
            </a:fld>
            <a:endParaRPr/>
          </a:p>
        </p:txBody>
      </p:sp>
      <p:pic>
        <p:nvPicPr>
          <p:cNvPr id="3" name="Picture 2" descr="A black and red logo&#10;&#10;Description automatically generated">
            <a:extLst>
              <a:ext uri="{FF2B5EF4-FFF2-40B4-BE49-F238E27FC236}">
                <a16:creationId xmlns:a16="http://schemas.microsoft.com/office/drawing/2014/main" id="{07EC9AE8-33D4-BCA8-1DF3-BD79AA3DA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209800" cy="947268"/>
          </a:xfrm>
          <a:prstGeom prst="rect">
            <a:avLst/>
          </a:prstGeom>
        </p:spPr>
      </p:pic>
      <p:sp>
        <p:nvSpPr>
          <p:cNvPr id="5" name="Title 1">
            <a:extLst>
              <a:ext uri="{FF2B5EF4-FFF2-40B4-BE49-F238E27FC236}">
                <a16:creationId xmlns:a16="http://schemas.microsoft.com/office/drawing/2014/main" id="{66AE8710-954B-43BD-9201-F66A5A474B8B}"/>
              </a:ext>
            </a:extLst>
          </p:cNvPr>
          <p:cNvSpPr txBox="1">
            <a:spLocks/>
          </p:cNvSpPr>
          <p:nvPr/>
        </p:nvSpPr>
        <p:spPr>
          <a:xfrm>
            <a:off x="2209800" y="0"/>
            <a:ext cx="9982200"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dirty="0">
                <a:ea typeface="Calibri"/>
                <a:cs typeface="Calibri"/>
              </a:rPr>
              <a:t>Expected Questions for End Semester Exam</a:t>
            </a:r>
          </a:p>
        </p:txBody>
      </p:sp>
      <p:sp>
        <p:nvSpPr>
          <p:cNvPr id="4" name="Title 3">
            <a:extLst>
              <a:ext uri="{FF2B5EF4-FFF2-40B4-BE49-F238E27FC236}">
                <a16:creationId xmlns:a16="http://schemas.microsoft.com/office/drawing/2014/main" id="{21C1053B-E3A2-3336-10CE-1C3AFB4B1466}"/>
              </a:ext>
            </a:extLst>
          </p:cNvPr>
          <p:cNvSpPr>
            <a:spLocks noGrp="1"/>
          </p:cNvSpPr>
          <p:nvPr>
            <p:ph type="title"/>
          </p:nvPr>
        </p:nvSpPr>
        <p:spPr>
          <a:xfrm rot="10800000" flipV="1">
            <a:off x="609601" y="1259487"/>
            <a:ext cx="11332233" cy="4679828"/>
          </a:xfrm>
        </p:spPr>
        <p:txBody>
          <a:bodyPr>
            <a:normAutofit fontScale="90000"/>
          </a:bodyPr>
          <a:lstStyle/>
          <a:p>
            <a:pPr algn="just">
              <a:spcBef>
                <a:spcPts val="0"/>
              </a:spcBef>
            </a:pP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r>
              <a:rPr lang="en-US" sz="2400" dirty="0">
                <a:latin typeface="Segoe UI"/>
                <a:cs typeface="Segoe UI"/>
              </a:rPr>
              <a:t>1. </a:t>
            </a:r>
            <a:r>
              <a:rPr lang="en-US" sz="2400" dirty="0">
                <a:latin typeface="Times New Roman"/>
                <a:cs typeface="Segoe UI"/>
              </a:rPr>
              <a:t>How do you deal with high dimensional data?</a:t>
            </a:r>
            <a:endParaRPr lang="en-US" sz="2400">
              <a:latin typeface="Times New Roman"/>
              <a:cs typeface="Times New Roman"/>
            </a:endParaRPr>
          </a:p>
          <a:p>
            <a:pPr algn="l"/>
            <a:r>
              <a:rPr lang="en-US" sz="2400" dirty="0">
                <a:latin typeface="Times New Roman"/>
                <a:cs typeface="Segoe UI"/>
              </a:rPr>
              <a:t>2.  List some additional sources of data.</a:t>
            </a:r>
            <a:br>
              <a:rPr lang="en-US" sz="2400" dirty="0">
                <a:latin typeface="Times New Roman"/>
                <a:cs typeface="Segoe UI"/>
              </a:rPr>
            </a:br>
            <a:r>
              <a:rPr lang="en-US" sz="2400" dirty="0">
                <a:latin typeface="Times New Roman"/>
                <a:cs typeface="Segoe UI"/>
              </a:rPr>
              <a:t>3. Differentiate between categorical and numerical data.</a:t>
            </a:r>
            <a:br>
              <a:rPr lang="en-US" sz="2400" dirty="0">
                <a:latin typeface="Times New Roman"/>
                <a:cs typeface="Segoe UI"/>
              </a:rPr>
            </a:br>
            <a:r>
              <a:rPr lang="en-US" sz="2400" dirty="0">
                <a:latin typeface="Times New Roman"/>
                <a:cs typeface="Segoe UI"/>
              </a:rPr>
              <a:t>4. Explain the steps involved in data manipulation.</a:t>
            </a:r>
            <a:br>
              <a:rPr lang="en-US" sz="2400" dirty="0">
                <a:latin typeface="Times New Roman"/>
                <a:cs typeface="Segoe UI"/>
              </a:rPr>
            </a:br>
            <a:r>
              <a:rPr lang="en-US" sz="2400" dirty="0">
                <a:latin typeface="Times New Roman"/>
                <a:cs typeface="Segoe UI"/>
              </a:rPr>
              <a:t>5. List various methods of collecting secondary data.</a:t>
            </a:r>
            <a:br>
              <a:rPr lang="en-US" sz="2400" dirty="0">
                <a:latin typeface="Times New Roman"/>
                <a:cs typeface="Segoe UI"/>
              </a:rPr>
            </a:br>
            <a:br>
              <a:rPr lang="en-US" sz="2400" dirty="0">
                <a:latin typeface="Times New Roman"/>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br>
              <a:rPr lang="en-US" sz="2400" dirty="0">
                <a:latin typeface="Segoe UI"/>
                <a:cs typeface="Segoe UI"/>
              </a:rPr>
            </a:br>
            <a:endParaRPr lang="en-US" sz="2000">
              <a:latin typeface="Times New Roman"/>
              <a:ea typeface="Calibri"/>
              <a:cs typeface="Arial"/>
            </a:endParaRPr>
          </a:p>
          <a:p>
            <a:pPr algn="l"/>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sz="2200" dirty="0">
                <a:latin typeface="Times New Roman"/>
                <a:cs typeface="Segoe UI"/>
              </a:rPr>
            </a:br>
            <a:br>
              <a:rPr lang="en-US" dirty="0"/>
            </a:br>
            <a:endParaRPr lang="en-US">
              <a:ea typeface="Calibri"/>
              <a:cs typeface="Calibri"/>
            </a:endParaRPr>
          </a:p>
        </p:txBody>
      </p:sp>
      <p:sp>
        <p:nvSpPr>
          <p:cNvPr id="2" name="Footer Placeholder 1">
            <a:extLst>
              <a:ext uri="{FF2B5EF4-FFF2-40B4-BE49-F238E27FC236}">
                <a16:creationId xmlns:a16="http://schemas.microsoft.com/office/drawing/2014/main" id="{E0E795BB-E0BE-8B9A-51AC-FB9921017B25}"/>
              </a:ext>
            </a:extLst>
          </p:cNvPr>
          <p:cNvSpPr>
            <a:spLocks noGrp="1"/>
          </p:cNvSpPr>
          <p:nvPr>
            <p:ph type="ftr" sz="quarter" idx="11"/>
          </p:nvPr>
        </p:nvSpPr>
        <p:spPr/>
        <p:txBody>
          <a:bodyPr/>
          <a:lstStyle/>
          <a:p>
            <a:r>
              <a:rPr lang="en-US"/>
              <a:t>Dr. Kumod Kumar Gupta     Data Analytics ACSAI0512               Unit Number 2</a:t>
            </a:r>
          </a:p>
        </p:txBody>
      </p:sp>
    </p:spTree>
    <p:extLst>
      <p:ext uri="{BB962C8B-B14F-4D97-AF65-F5344CB8AC3E}">
        <p14:creationId xmlns:p14="http://schemas.microsoft.com/office/powerpoint/2010/main" val="18048506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CF4D15DFDEA6F41AC4917459B29C3E8" ma:contentTypeVersion="0" ma:contentTypeDescription="Create a new document." ma:contentTypeScope="" ma:versionID="8ffeeba7c7cb771f5d2e403aa21f6d28">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BBA1AB-58EA-445C-81A8-9D019640CC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53F9CE55-B813-432B-90F3-3BCB8816612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2456</TotalTime>
  <Words>8558</Words>
  <Application>Microsoft Office PowerPoint</Application>
  <PresentationFormat>Widescreen</PresentationFormat>
  <Paragraphs>1618</Paragraphs>
  <Slides>95</Slides>
  <Notes>82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95</vt:i4>
      </vt:variant>
    </vt:vector>
  </HeadingPairs>
  <TitlesOfParts>
    <vt:vector size="107" baseType="lpstr">
      <vt:lpstr>Arial</vt:lpstr>
      <vt:lpstr>Arial</vt:lpstr>
      <vt:lpstr>Calibri</vt:lpstr>
      <vt:lpstr>Calibri Light</vt:lpstr>
      <vt:lpstr>Helvetica</vt:lpstr>
      <vt:lpstr>Liberation Serif</vt:lpstr>
      <vt:lpstr>Segoe UI</vt:lpstr>
      <vt:lpstr>Symbol</vt:lpstr>
      <vt:lpstr>Times New Roman</vt:lpstr>
      <vt:lpstr>var(--cs-font-headings-family)</vt:lpstr>
      <vt:lpstr>Wingdings</vt:lpstr>
      <vt:lpstr>Office Theme</vt:lpstr>
      <vt:lpstr>Noida Institute of Engineering and Technology, Greater Noida</vt:lpstr>
      <vt:lpstr>Faculty Introduction</vt:lpstr>
      <vt:lpstr>Evaluation Scheme</vt:lpstr>
      <vt:lpstr>Syllabus</vt:lpstr>
      <vt:lpstr>Syllabus</vt:lpstr>
      <vt:lpstr>Syllabus</vt:lpstr>
      <vt:lpstr>Syllabus</vt:lpstr>
      <vt:lpstr>Syllabus</vt:lpstr>
      <vt:lpstr>Syllabus</vt:lpstr>
      <vt:lpstr>Branch Wise Applications</vt:lpstr>
      <vt:lpstr>Course Objective</vt:lpstr>
      <vt:lpstr>Course Outcomes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   </vt:lpstr>
      <vt:lpstr>PowerPoint Presentation</vt:lpstr>
      <vt:lpstr>   </vt:lpstr>
      <vt:lpstr>PowerPoint Presentation</vt:lpstr>
      <vt:lpstr>PowerPoint Presentation</vt:lpstr>
      <vt:lpstr>   </vt:lpstr>
      <vt:lpstr>   </vt:lpstr>
      <vt:lpstr>PowerPoint Presentation</vt:lpstr>
      <vt:lpstr>PowerPoint Presentation</vt:lpstr>
      <vt:lpstr>PowerPoint Presentation</vt:lpstr>
      <vt:lpstr>PowerPoint Presentation</vt:lpstr>
      <vt:lpstr>   </vt:lpstr>
      <vt:lpstr>   </vt:lpstr>
      <vt:lpstr>   </vt:lpstr>
      <vt:lpstr>   </vt:lpstr>
      <vt:lpstr>   </vt:lpstr>
      <vt:lpstr>   </vt:lpstr>
      <vt:lpstr>   </vt:lpstr>
      <vt:lpstr>   </vt:lpstr>
      <vt:lpstr>   </vt:lpstr>
      <vt:lpstr>   </vt:lpstr>
      <vt:lpstr>   </vt:lpstr>
      <vt:lpstr>   </vt:lpstr>
      <vt:lpstr>   </vt:lpstr>
      <vt:lpstr>   </vt:lpstr>
      <vt:lpstr>PowerPoint Presentation</vt:lpstr>
      <vt:lpstr>PowerPoint Presentation</vt:lpstr>
      <vt:lpstr>PowerPoint Presentation</vt:lpstr>
      <vt:lpstr>   </vt:lpstr>
      <vt:lpstr>   </vt:lpstr>
      <vt:lpstr>PowerPoint Presentation</vt:lpstr>
      <vt:lpstr>   </vt:lpstr>
      <vt:lpstr>   </vt:lpstr>
      <vt:lpstr>   </vt:lpstr>
      <vt:lpstr>PowerPoint Presentation</vt:lpstr>
      <vt:lpstr>PowerPoint Presentation</vt:lpstr>
      <vt:lpstr>   </vt:lpstr>
      <vt:lpstr>   </vt:lpstr>
      <vt:lpstr>   </vt:lpstr>
      <vt:lpstr>   </vt:lpstr>
      <vt:lpstr>   </vt:lpstr>
      <vt:lpstr>   </vt:lpstr>
      <vt:lpstr>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             </vt:lpstr>
      <vt:lpstr>             </vt:lpstr>
      <vt:lpstr>             </vt:lpstr>
      <vt:lpstr>       1. How do you deal with high dimensional data? 2.  List some additional sources of data. 3. Differentiate between categorical and numerical data. 4. Explain the steps involved in data manipulation. 5. List various methods of collecting secondary data.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Priya goel</cp:lastModifiedBy>
  <cp:revision>2291</cp:revision>
  <dcterms:created xsi:type="dcterms:W3CDTF">2006-08-16T00:00:00Z</dcterms:created>
  <dcterms:modified xsi:type="dcterms:W3CDTF">2024-12-29T20:23:37Z</dcterms:modified>
</cp:coreProperties>
</file>

<file path=docProps/thumbnail.jpeg>
</file>